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88" r:id="rId2"/>
    <p:sldId id="531" r:id="rId3"/>
    <p:sldId id="537" r:id="rId4"/>
    <p:sldId id="296" r:id="rId5"/>
    <p:sldId id="299" r:id="rId6"/>
    <p:sldId id="298" r:id="rId7"/>
    <p:sldId id="302" r:id="rId8"/>
    <p:sldId id="297" r:id="rId9"/>
    <p:sldId id="538" r:id="rId10"/>
    <p:sldId id="539" r:id="rId11"/>
    <p:sldId id="303" r:id="rId12"/>
    <p:sldId id="294" r:id="rId13"/>
    <p:sldId id="540" r:id="rId14"/>
    <p:sldId id="541" r:id="rId15"/>
    <p:sldId id="310" r:id="rId16"/>
    <p:sldId id="308" r:id="rId17"/>
    <p:sldId id="309" r:id="rId18"/>
    <p:sldId id="542" r:id="rId19"/>
    <p:sldId id="311" r:id="rId20"/>
    <p:sldId id="312" r:id="rId21"/>
    <p:sldId id="318" r:id="rId22"/>
    <p:sldId id="313" r:id="rId23"/>
    <p:sldId id="543" r:id="rId24"/>
    <p:sldId id="316" r:id="rId25"/>
    <p:sldId id="317" r:id="rId26"/>
    <p:sldId id="319" r:id="rId27"/>
    <p:sldId id="320" r:id="rId28"/>
    <p:sldId id="334" r:id="rId29"/>
    <p:sldId id="321" r:id="rId30"/>
    <p:sldId id="544" r:id="rId31"/>
    <p:sldId id="545" r:id="rId32"/>
    <p:sldId id="337" r:id="rId33"/>
    <p:sldId id="338" r:id="rId34"/>
    <p:sldId id="339" r:id="rId35"/>
    <p:sldId id="340" r:id="rId36"/>
    <p:sldId id="341" r:id="rId37"/>
    <p:sldId id="342" r:id="rId38"/>
    <p:sldId id="343" r:id="rId39"/>
    <p:sldId id="345" r:id="rId40"/>
    <p:sldId id="346" r:id="rId41"/>
    <p:sldId id="347" r:id="rId42"/>
    <p:sldId id="348" r:id="rId43"/>
    <p:sldId id="349" r:id="rId44"/>
    <p:sldId id="350" r:id="rId45"/>
    <p:sldId id="322" r:id="rId46"/>
    <p:sldId id="329" r:id="rId47"/>
    <p:sldId id="330" r:id="rId48"/>
    <p:sldId id="331" r:id="rId49"/>
    <p:sldId id="332" r:id="rId50"/>
    <p:sldId id="333" r:id="rId5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903" autoAdjust="0"/>
  </p:normalViewPr>
  <p:slideViewPr>
    <p:cSldViewPr snapToGrid="0">
      <p:cViewPr varScale="1">
        <p:scale>
          <a:sx n="63" d="100"/>
          <a:sy n="63" d="100"/>
        </p:scale>
        <p:origin x="14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13/12/2023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a:t>Diapo de transition</a:t>
            </a:r>
            <a:endParaRPr/>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ABDEA8-EB22-42D4-B8E2-0C26FFC92FC1}" type="datetimeFigureOut">
              <a:rPr lang="fr-FR" smtClean="0"/>
              <a:t>13/12/2023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23B6F03-2704-4FB7-B539-03DC9F576B43}" type="slidenum">
              <a:rPr lang="fr-FR" smtClean="0"/>
              <a:t>‹N°›</a:t>
            </a:fld>
            <a:endParaRPr lang="fr-FR"/>
          </a:p>
        </p:txBody>
      </p:sp>
      <p:sp>
        <p:nvSpPr>
          <p:cNvPr id="5" name="Rectangle 4"/>
          <p:cNvSpPr/>
          <p:nvPr userDrawn="1"/>
        </p:nvSpPr>
        <p:spPr bwMode="auto">
          <a:xfrm>
            <a:off x="-1" y="0"/>
            <a:ext cx="6066971" cy="767468"/>
          </a:xfrm>
          <a:prstGeom prst="rect">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6" name="Rectangle 2"/>
          <p:cNvSpPr>
            <a:spLocks noGrp="1" noChangeArrowheads="1"/>
          </p:cNvSpPr>
          <p:nvPr>
            <p:ph type="title"/>
          </p:nvPr>
        </p:nvSpPr>
        <p:spPr bwMode="auto">
          <a:xfrm>
            <a:off x="179512" y="29354"/>
            <a:ext cx="5713288" cy="723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defRPr sz="2400">
                <a:solidFill>
                  <a:schemeClr val="bg2">
                    <a:lumMod val="25000"/>
                  </a:schemeClr>
                </a:solidFill>
              </a:defRPr>
            </a:lvl1pPr>
          </a:lstStyle>
          <a:p>
            <a:pPr lvl="0"/>
            <a:r>
              <a:rPr lang="fr-FR" dirty="0"/>
              <a:t>Ecran xx</a:t>
            </a:r>
            <a:br>
              <a:rPr lang="fr-FR" dirty="0"/>
            </a:br>
            <a:r>
              <a:rPr lang="fr-FR" dirty="0"/>
              <a:t>Titre de l’écran</a:t>
            </a:r>
          </a:p>
        </p:txBody>
      </p:sp>
      <p:sp>
        <p:nvSpPr>
          <p:cNvPr id="7" name="Rectangle 6"/>
          <p:cNvSpPr/>
          <p:nvPr userDrawn="1"/>
        </p:nvSpPr>
        <p:spPr bwMode="auto">
          <a:xfrm>
            <a:off x="6066971" y="0"/>
            <a:ext cx="6125029" cy="767468"/>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dirty="0">
              <a:ln>
                <a:noFill/>
              </a:ln>
              <a:solidFill>
                <a:schemeClr val="tx1"/>
              </a:solidFill>
              <a:effectLst/>
              <a:latin typeface="Arial" charset="0"/>
            </a:endParaRPr>
          </a:p>
        </p:txBody>
      </p:sp>
      <p:sp>
        <p:nvSpPr>
          <p:cNvPr id="8" name="Espace réservé du texte 6"/>
          <p:cNvSpPr>
            <a:spLocks noGrp="1"/>
          </p:cNvSpPr>
          <p:nvPr>
            <p:ph type="body" sz="quarter" idx="13" hasCustomPrompt="1"/>
          </p:nvPr>
        </p:nvSpPr>
        <p:spPr>
          <a:xfrm>
            <a:off x="6096000" y="62245"/>
            <a:ext cx="6096000" cy="657818"/>
          </a:xfrm>
          <a:prstGeom prst="rect">
            <a:avLst/>
          </a:prstGeom>
        </p:spPr>
        <p:txBody>
          <a:bodyPr anchor="ctr">
            <a:noAutofit/>
          </a:bodyPr>
          <a:lstStyle>
            <a:lvl1pPr marL="0" indent="0">
              <a:buNone/>
              <a:defRPr sz="1800" baseline="0">
                <a:solidFill>
                  <a:schemeClr val="bg2">
                    <a:lumMod val="25000"/>
                  </a:schemeClr>
                </a:solidFill>
              </a:defRPr>
            </a:lvl1pPr>
            <a:lvl2pPr>
              <a:defRPr sz="1100"/>
            </a:lvl2pPr>
            <a:lvl3pPr>
              <a:defRPr sz="1050"/>
            </a:lvl3pPr>
            <a:lvl4pPr>
              <a:defRPr sz="900"/>
            </a:lvl4pPr>
            <a:lvl5pPr>
              <a:defRPr sz="800"/>
            </a:lvl5pPr>
          </a:lstStyle>
          <a:p>
            <a:pPr lvl="0"/>
            <a:r>
              <a:rPr lang="fr-FR" dirty="0"/>
              <a:t>Modifiez le style du titre</a:t>
            </a:r>
          </a:p>
        </p:txBody>
      </p:sp>
    </p:spTree>
    <p:extLst>
      <p:ext uri="{BB962C8B-B14F-4D97-AF65-F5344CB8AC3E}">
        <p14:creationId xmlns:p14="http://schemas.microsoft.com/office/powerpoint/2010/main" val="1430298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13/12/2023</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13/12/2023</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2.png"/><Relationship Id="rId7"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12.png"/><Relationship Id="rId5" Type="http://schemas.microsoft.com/office/2007/relationships/hdphoto" Target="../media/hdphoto3.wdp"/><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12.png"/><Relationship Id="rId5" Type="http://schemas.microsoft.com/office/2007/relationships/hdphoto" Target="../media/hdphoto3.wdp"/><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2.png"/><Relationship Id="rId5" Type="http://schemas.microsoft.com/office/2007/relationships/hdphoto" Target="../media/hdphoto3.wdp"/><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2.png"/><Relationship Id="rId5" Type="http://schemas.microsoft.com/office/2007/relationships/hdphoto" Target="../media/hdphoto3.wdp"/><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2.png"/><Relationship Id="rId5" Type="http://schemas.microsoft.com/office/2007/relationships/hdphoto" Target="../media/hdphoto3.wdp"/><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1.png"/><Relationship Id="rId3" Type="http://schemas.openxmlformats.org/officeDocument/2006/relationships/image" Target="../media/image26.png"/><Relationship Id="rId7" Type="http://schemas.openxmlformats.org/officeDocument/2006/relationships/image" Target="../media/image17.png"/><Relationship Id="rId12"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28.pn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9.png"/><Relationship Id="rId7"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2.png"/><Relationship Id="rId5" Type="http://schemas.microsoft.com/office/2007/relationships/hdphoto" Target="../media/hdphoto3.wdp"/><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5.png"/><Relationship Id="rId7" Type="http://schemas.microsoft.com/office/2007/relationships/hdphoto" Target="../media/hdphoto3.wdp"/><Relationship Id="rId12"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1.png"/><Relationship Id="rId3"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16.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12.png"/><Relationship Id="rId5" Type="http://schemas.microsoft.com/office/2007/relationships/hdphoto" Target="../media/hdphoto3.wdp"/><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4.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37.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35.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5.wdp"/><Relationship Id="rId7"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4.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8.png"/><Relationship Id="rId3" Type="http://schemas.openxmlformats.org/officeDocument/2006/relationships/image" Target="../media/image38.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13.png"/><Relationship Id="rId5" Type="http://schemas.microsoft.com/office/2007/relationships/hdphoto" Target="../media/hdphoto6.wdp"/><Relationship Id="rId10" Type="http://schemas.microsoft.com/office/2007/relationships/hdphoto" Target="../media/hdphoto4.wdp"/><Relationship Id="rId4" Type="http://schemas.openxmlformats.org/officeDocument/2006/relationships/image" Target="../media/image39.png"/><Relationship Id="rId9" Type="http://schemas.openxmlformats.org/officeDocument/2006/relationships/image" Target="../media/image35.png"/><Relationship Id="rId1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35.png"/><Relationship Id="rId12"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43.png"/><Relationship Id="rId9"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49.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4.png"/><Relationship Id="rId7" Type="http://schemas.openxmlformats.org/officeDocument/2006/relationships/image" Target="../media/image18.png"/><Relationship Id="rId12" Type="http://schemas.openxmlformats.org/officeDocument/2006/relationships/image" Target="../media/image49.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13.pn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49.png"/><Relationship Id="rId5" Type="http://schemas.openxmlformats.org/officeDocument/2006/relationships/image" Target="../media/image45.png"/><Relationship Id="rId10" Type="http://schemas.openxmlformats.org/officeDocument/2006/relationships/image" Target="../media/image53.png"/><Relationship Id="rId4" Type="http://schemas.openxmlformats.org/officeDocument/2006/relationships/image" Target="../media/image34.pn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49.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34.png"/><Relationship Id="rId9" Type="http://schemas.openxmlformats.org/officeDocument/2006/relationships/image" Target="../media/image54.png"/></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49.png"/><Relationship Id="rId5" Type="http://schemas.openxmlformats.org/officeDocument/2006/relationships/image" Target="../media/image45.png"/><Relationship Id="rId10" Type="http://schemas.openxmlformats.org/officeDocument/2006/relationships/image" Target="../media/image55.png"/><Relationship Id="rId4" Type="http://schemas.openxmlformats.org/officeDocument/2006/relationships/image" Target="../media/image34.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4.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13.png"/><Relationship Id="rId4" Type="http://schemas.openxmlformats.org/officeDocument/2006/relationships/image" Target="../media/image45.png"/><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4.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13.png"/><Relationship Id="rId4" Type="http://schemas.openxmlformats.org/officeDocument/2006/relationships/image" Target="../media/image45.png"/><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4.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13.png"/><Relationship Id="rId10" Type="http://schemas.microsoft.com/office/2007/relationships/hdphoto" Target="../media/hdphoto7.wdp"/><Relationship Id="rId4" Type="http://schemas.openxmlformats.org/officeDocument/2006/relationships/image" Target="../media/image45.png"/><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4.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13.png"/><Relationship Id="rId10" Type="http://schemas.microsoft.com/office/2007/relationships/hdphoto" Target="../media/hdphoto7.wdp"/><Relationship Id="rId4" Type="http://schemas.openxmlformats.org/officeDocument/2006/relationships/image" Target="../media/image45.png"/><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4.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13.png"/><Relationship Id="rId10" Type="http://schemas.openxmlformats.org/officeDocument/2006/relationships/image" Target="../media/image59.png"/><Relationship Id="rId4" Type="http://schemas.openxmlformats.org/officeDocument/2006/relationships/image" Target="../media/image45.pn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9.png"/><Relationship Id="rId3" Type="http://schemas.openxmlformats.org/officeDocument/2006/relationships/image" Target="../media/image10.png"/><Relationship Id="rId7" Type="http://schemas.openxmlformats.org/officeDocument/2006/relationships/image" Target="../media/image46.png"/><Relationship Id="rId12"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61.png"/><Relationship Id="rId5" Type="http://schemas.openxmlformats.org/officeDocument/2006/relationships/image" Target="../media/image45.png"/><Relationship Id="rId10" Type="http://schemas.openxmlformats.org/officeDocument/2006/relationships/image" Target="../media/image59.png"/><Relationship Id="rId4" Type="http://schemas.openxmlformats.org/officeDocument/2006/relationships/image" Target="../media/image34.png"/><Relationship Id="rId9"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1.png"/><Relationship Id="rId11" Type="http://schemas.microsoft.com/office/2007/relationships/hdphoto" Target="../media/hdphoto2.wdp"/><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4.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13.png"/><Relationship Id="rId4" Type="http://schemas.openxmlformats.org/officeDocument/2006/relationships/image" Target="../media/image45.png"/><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4.png"/><Relationship Id="rId7" Type="http://schemas.openxmlformats.org/officeDocument/2006/relationships/image" Target="../media/image64.png"/><Relationship Id="rId2" Type="http://schemas.openxmlformats.org/officeDocument/2006/relationships/image" Target="../media/image10.png"/><Relationship Id="rId1" Type="http://schemas.openxmlformats.org/officeDocument/2006/relationships/slideLayout" Target="../slideLayouts/slideLayout12.xml"/><Relationship Id="rId6" Type="http://schemas.microsoft.com/office/2007/relationships/hdphoto" Target="../media/hdphoto8.wdp"/><Relationship Id="rId11" Type="http://schemas.openxmlformats.org/officeDocument/2006/relationships/image" Target="../media/image65.png"/><Relationship Id="rId5" Type="http://schemas.openxmlformats.org/officeDocument/2006/relationships/image" Target="../media/image63.png"/><Relationship Id="rId10"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4.png"/><Relationship Id="rId7" Type="http://schemas.openxmlformats.org/officeDocument/2006/relationships/image" Target="../media/image64.png"/><Relationship Id="rId2" Type="http://schemas.openxmlformats.org/officeDocument/2006/relationships/image" Target="../media/image10.png"/><Relationship Id="rId1" Type="http://schemas.openxmlformats.org/officeDocument/2006/relationships/slideLayout" Target="../slideLayouts/slideLayout12.xml"/><Relationship Id="rId6" Type="http://schemas.microsoft.com/office/2007/relationships/hdphoto" Target="../media/hdphoto8.wdp"/><Relationship Id="rId11" Type="http://schemas.openxmlformats.org/officeDocument/2006/relationships/image" Target="../media/image65.png"/><Relationship Id="rId5" Type="http://schemas.openxmlformats.org/officeDocument/2006/relationships/image" Target="../media/image63.png"/><Relationship Id="rId10"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4.png"/><Relationship Id="rId7" Type="http://schemas.openxmlformats.org/officeDocument/2006/relationships/image" Target="../media/image64.png"/><Relationship Id="rId2" Type="http://schemas.openxmlformats.org/officeDocument/2006/relationships/image" Target="../media/image10.png"/><Relationship Id="rId1" Type="http://schemas.openxmlformats.org/officeDocument/2006/relationships/slideLayout" Target="../slideLayouts/slideLayout12.xml"/><Relationship Id="rId6" Type="http://schemas.microsoft.com/office/2007/relationships/hdphoto" Target="../media/hdphoto8.wdp"/><Relationship Id="rId11" Type="http://schemas.openxmlformats.org/officeDocument/2006/relationships/image" Target="../media/image65.png"/><Relationship Id="rId5" Type="http://schemas.openxmlformats.org/officeDocument/2006/relationships/image" Target="../media/image63.png"/><Relationship Id="rId10"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4.png"/><Relationship Id="rId7" Type="http://schemas.openxmlformats.org/officeDocument/2006/relationships/image" Target="../media/image64.png"/><Relationship Id="rId2" Type="http://schemas.openxmlformats.org/officeDocument/2006/relationships/image" Target="../media/image10.png"/><Relationship Id="rId1" Type="http://schemas.openxmlformats.org/officeDocument/2006/relationships/slideLayout" Target="../slideLayouts/slideLayout12.xml"/><Relationship Id="rId6" Type="http://schemas.microsoft.com/office/2007/relationships/hdphoto" Target="../media/hdphoto8.wdp"/><Relationship Id="rId11" Type="http://schemas.openxmlformats.org/officeDocument/2006/relationships/image" Target="../media/image65.png"/><Relationship Id="rId5" Type="http://schemas.openxmlformats.org/officeDocument/2006/relationships/image" Target="../media/image63.png"/><Relationship Id="rId10"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7.png"/><Relationship Id="rId7" Type="http://schemas.openxmlformats.org/officeDocument/2006/relationships/image" Target="../media/image13.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34.png"/><Relationship Id="rId4" Type="http://schemas.microsoft.com/office/2007/relationships/hdphoto" Target="../media/hdphoto9.wdp"/><Relationship Id="rId9" Type="http://schemas.openxmlformats.org/officeDocument/2006/relationships/image" Target="../media/image18.png"/></Relationships>
</file>

<file path=ppt/slides/_rels/slide4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7.png"/><Relationship Id="rId7" Type="http://schemas.openxmlformats.org/officeDocument/2006/relationships/image" Target="../media/image13.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34.png"/><Relationship Id="rId4" Type="http://schemas.microsoft.com/office/2007/relationships/hdphoto" Target="../media/hdphoto9.wdp"/><Relationship Id="rId9" Type="http://schemas.openxmlformats.org/officeDocument/2006/relationships/image" Target="../media/image18.png"/></Relationships>
</file>

<file path=ppt/slides/_rels/slide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7.png"/><Relationship Id="rId7" Type="http://schemas.openxmlformats.org/officeDocument/2006/relationships/image" Target="../media/image13.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34.png"/><Relationship Id="rId4" Type="http://schemas.microsoft.com/office/2007/relationships/hdphoto" Target="../media/hdphoto9.wdp"/><Relationship Id="rId9" Type="http://schemas.openxmlformats.org/officeDocument/2006/relationships/image" Target="../media/image18.png"/></Relationships>
</file>

<file path=ppt/slides/_rels/slide48.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9.wdp"/><Relationship Id="rId7" Type="http://schemas.openxmlformats.org/officeDocument/2006/relationships/image" Target="../media/image14.pn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66.png"/></Relationships>
</file>

<file path=ppt/slides/_rels/slide4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7.png"/><Relationship Id="rId7" Type="http://schemas.openxmlformats.org/officeDocument/2006/relationships/image" Target="../media/image13.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34.png"/><Relationship Id="rId4" Type="http://schemas.microsoft.com/office/2007/relationships/hdphoto" Target="../media/hdphoto9.wdp"/><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1.png"/><Relationship Id="rId11" Type="http://schemas.microsoft.com/office/2007/relationships/hdphoto" Target="../media/hdphoto2.wdp"/><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7.png"/><Relationship Id="rId7" Type="http://schemas.openxmlformats.org/officeDocument/2006/relationships/image" Target="../media/image13.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34.png"/><Relationship Id="rId4" Type="http://schemas.microsoft.com/office/2007/relationships/hdphoto" Target="../media/hdphoto9.wdp"/><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1.png"/><Relationship Id="rId11" Type="http://schemas.microsoft.com/office/2007/relationships/hdphoto" Target="../media/hdphoto2.wdp"/><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1.png"/><Relationship Id="rId11" Type="http://schemas.microsoft.com/office/2007/relationships/hdphoto" Target="../media/hdphoto2.wdp"/><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1.png"/><Relationship Id="rId11" Type="http://schemas.microsoft.com/office/2007/relationships/hdphoto" Target="../media/hdphoto2.wdp"/><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21.png"/><Relationship Id="rId5" Type="http://schemas.openxmlformats.org/officeDocument/2006/relationships/image" Target="../media/image12.png"/><Relationship Id="rId10" Type="http://schemas.openxmlformats.org/officeDocument/2006/relationships/image" Target="../media/image20.png"/><Relationship Id="rId4" Type="http://schemas.microsoft.com/office/2007/relationships/hdphoto" Target="../media/hdphoto3.wdp"/><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le Secteur Bancaire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n°11</a:t>
            </a:r>
            <a:br>
              <a:rPr lang="fr-FR" sz="2000" dirty="0">
                <a:latin typeface="+mn-lt"/>
              </a:rPr>
            </a:br>
            <a:r>
              <a:rPr lang="fr-FR" sz="2000" dirty="0">
                <a:latin typeface="+mn-lt"/>
              </a:rPr>
              <a:t>Je prépare les informations sur mon besoin</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Marc et le bureau reste affiché de l’écran précédent</a:t>
            </a:r>
          </a:p>
          <a:p>
            <a:pPr marL="285750" indent="-285750">
              <a:buFontTx/>
              <a:buChar char="-"/>
            </a:pPr>
            <a:r>
              <a:rPr lang="fr-FR" sz="1400" dirty="0">
                <a:solidFill>
                  <a:schemeClr val="bg1"/>
                </a:solidFill>
                <a:latin typeface="Calibri" panose="020F0502020204030204" pitchFamily="34" charset="0"/>
              </a:rPr>
              <a:t>Afficher ensuite le texte introductif en haut puis le cadre avec les questions/critères</a:t>
            </a:r>
          </a:p>
          <a:p>
            <a:pPr marL="285750" indent="-285750">
              <a:buFontTx/>
              <a:buChar char="-"/>
            </a:pPr>
            <a:r>
              <a:rPr lang="fr-FR" sz="1400" dirty="0">
                <a:solidFill>
                  <a:schemeClr val="bg1"/>
                </a:solidFill>
                <a:latin typeface="Calibri" panose="020F0502020204030204" pitchFamily="34" charset="0"/>
              </a:rPr>
              <a:t>Afficher toutes les questions de qualification </a:t>
            </a:r>
          </a:p>
          <a:p>
            <a:endParaRPr lang="fr-FR" sz="1400" b="1" dirty="0">
              <a:solidFill>
                <a:schemeClr val="bg1"/>
              </a:solidFill>
              <a:latin typeface="Calibri" panose="020F0502020204030204" pitchFamily="34" charset="0"/>
            </a:endParaRPr>
          </a:p>
        </p:txBody>
      </p:sp>
      <p:pic>
        <p:nvPicPr>
          <p:cNvPr id="28" name="Image 27"/>
          <p:cNvPicPr>
            <a:picLocks noChangeAspect="1"/>
          </p:cNvPicPr>
          <p:nvPr/>
        </p:nvPicPr>
        <p:blipFill>
          <a:blip r:embed="rId2"/>
          <a:stretch>
            <a:fillRect/>
          </a:stretch>
        </p:blipFill>
        <p:spPr>
          <a:xfrm>
            <a:off x="249887" y="1800221"/>
            <a:ext cx="4138107" cy="4433686"/>
          </a:xfrm>
          <a:prstGeom prst="rect">
            <a:avLst/>
          </a:prstGeom>
        </p:spPr>
      </p:pic>
      <p:sp>
        <p:nvSpPr>
          <p:cNvPr id="55" name="Rectangle 54"/>
          <p:cNvSpPr/>
          <p:nvPr/>
        </p:nvSpPr>
        <p:spPr>
          <a:xfrm>
            <a:off x="2019424" y="1772496"/>
            <a:ext cx="6546414"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vais contacter mon responsable DataLab pour lui partager mon besoin.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Avant de le faire je vais formaliser et préciser mon besoin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questions ci-dessous peuvent m’aider sur cette étape :</a:t>
            </a:r>
          </a:p>
        </p:txBody>
      </p:sp>
      <p:grpSp>
        <p:nvGrpSpPr>
          <p:cNvPr id="2" name="Groupe 1"/>
          <p:cNvGrpSpPr/>
          <p:nvPr/>
        </p:nvGrpSpPr>
        <p:grpSpPr>
          <a:xfrm>
            <a:off x="3046042" y="2983378"/>
            <a:ext cx="5392055" cy="3182718"/>
            <a:chOff x="3046042" y="2983378"/>
            <a:chExt cx="5392055" cy="3182718"/>
          </a:xfrm>
        </p:grpSpPr>
        <p:sp>
          <p:nvSpPr>
            <p:cNvPr id="29" name="Rectangle à coins arrondis 28"/>
            <p:cNvSpPr/>
            <p:nvPr/>
          </p:nvSpPr>
          <p:spPr bwMode="auto">
            <a:xfrm>
              <a:off x="3046042" y="2983378"/>
              <a:ext cx="5392055" cy="3182718"/>
            </a:xfrm>
            <a:prstGeom prst="roundRect">
              <a:avLst>
                <a:gd name="adj" fmla="val 5947"/>
              </a:avLst>
            </a:prstGeom>
            <a:solidFill>
              <a:schemeClr val="bg1"/>
            </a:solidFill>
            <a:ln w="9525" cap="flat" cmpd="sng" algn="ctr">
              <a:solidFill>
                <a:schemeClr val="accent3">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pic>
          <p:nvPicPr>
            <p:cNvPr id="30" name="Image 2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3709759"/>
              <a:ext cx="224442" cy="224442"/>
            </a:xfrm>
            <a:prstGeom prst="rect">
              <a:avLst/>
            </a:prstGeom>
          </p:spPr>
        </p:pic>
        <p:pic>
          <p:nvPicPr>
            <p:cNvPr id="32" name="Image 3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009955"/>
              <a:ext cx="224442" cy="224442"/>
            </a:xfrm>
            <a:prstGeom prst="rect">
              <a:avLst/>
            </a:prstGeom>
          </p:spPr>
        </p:pic>
        <p:pic>
          <p:nvPicPr>
            <p:cNvPr id="33" name="Image 3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310151"/>
              <a:ext cx="224442" cy="224442"/>
            </a:xfrm>
            <a:prstGeom prst="rect">
              <a:avLst/>
            </a:prstGeom>
          </p:spPr>
        </p:pic>
        <p:pic>
          <p:nvPicPr>
            <p:cNvPr id="34" name="Image 3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610347"/>
              <a:ext cx="224442" cy="224442"/>
            </a:xfrm>
            <a:prstGeom prst="rect">
              <a:avLst/>
            </a:prstGeom>
          </p:spPr>
        </p:pic>
        <p:pic>
          <p:nvPicPr>
            <p:cNvPr id="35" name="Image 3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4910543"/>
              <a:ext cx="224442" cy="224442"/>
            </a:xfrm>
            <a:prstGeom prst="rect">
              <a:avLst/>
            </a:prstGeom>
          </p:spPr>
        </p:pic>
        <p:pic>
          <p:nvPicPr>
            <p:cNvPr id="36" name="Image 3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5210739"/>
              <a:ext cx="224442" cy="224442"/>
            </a:xfrm>
            <a:prstGeom prst="rect">
              <a:avLst/>
            </a:prstGeom>
          </p:spPr>
        </p:pic>
        <p:pic>
          <p:nvPicPr>
            <p:cNvPr id="37" name="Image 3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5510935"/>
              <a:ext cx="224442" cy="224442"/>
            </a:xfrm>
            <a:prstGeom prst="rect">
              <a:avLst/>
            </a:prstGeom>
          </p:spPr>
        </p:pic>
        <p:pic>
          <p:nvPicPr>
            <p:cNvPr id="38" name="Image 3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90859" y="5811131"/>
              <a:ext cx="224442" cy="224442"/>
            </a:xfrm>
            <a:prstGeom prst="rect">
              <a:avLst/>
            </a:prstGeom>
          </p:spPr>
        </p:pic>
        <p:grpSp>
          <p:nvGrpSpPr>
            <p:cNvPr id="39" name="Groupe 38"/>
            <p:cNvGrpSpPr/>
            <p:nvPr/>
          </p:nvGrpSpPr>
          <p:grpSpPr>
            <a:xfrm>
              <a:off x="3190859" y="3390979"/>
              <a:ext cx="5028874" cy="307777"/>
              <a:chOff x="1800349" y="1971324"/>
              <a:chExt cx="5028874" cy="307777"/>
            </a:xfrm>
          </p:grpSpPr>
          <p:pic>
            <p:nvPicPr>
              <p:cNvPr id="40" name="Image 3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0349" y="1989908"/>
                <a:ext cx="224442" cy="224442"/>
              </a:xfrm>
              <a:prstGeom prst="rect">
                <a:avLst/>
              </a:prstGeom>
            </p:spPr>
          </p:pic>
          <p:sp>
            <p:nvSpPr>
              <p:cNvPr id="41" name="ZoneTexte 40"/>
              <p:cNvSpPr txBox="1"/>
              <p:nvPr/>
            </p:nvSpPr>
            <p:spPr>
              <a:xfrm>
                <a:off x="2024790" y="1971324"/>
                <a:ext cx="480443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manipuler un volume important de données ?</a:t>
                </a:r>
              </a:p>
            </p:txBody>
          </p:sp>
        </p:grpSp>
        <p:sp>
          <p:nvSpPr>
            <p:cNvPr id="42" name="ZoneTexte 41"/>
            <p:cNvSpPr txBox="1"/>
            <p:nvPr/>
          </p:nvSpPr>
          <p:spPr>
            <a:xfrm>
              <a:off x="3415300" y="3688343"/>
              <a:ext cx="3734981"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données hétérogènes ?</a:t>
              </a:r>
            </a:p>
          </p:txBody>
        </p:sp>
        <p:sp>
          <p:nvSpPr>
            <p:cNvPr id="43" name="ZoneTexte 42"/>
            <p:cNvSpPr txBox="1"/>
            <p:nvPr/>
          </p:nvSpPr>
          <p:spPr>
            <a:xfrm>
              <a:off x="3408041" y="3994541"/>
              <a:ext cx="3734981"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Dois-je croiser plusieurs sources de données ?</a:t>
              </a:r>
            </a:p>
          </p:txBody>
        </p:sp>
        <p:sp>
          <p:nvSpPr>
            <p:cNvPr id="44" name="ZoneTexte 43"/>
            <p:cNvSpPr txBox="1"/>
            <p:nvPr/>
          </p:nvSpPr>
          <p:spPr>
            <a:xfrm>
              <a:off x="3415300" y="4291567"/>
              <a:ext cx="4913615"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de données non disponibles dans le DataLake ?</a:t>
              </a:r>
            </a:p>
          </p:txBody>
        </p:sp>
        <p:sp>
          <p:nvSpPr>
            <p:cNvPr id="45" name="ZoneTexte 44"/>
            <p:cNvSpPr txBox="1"/>
            <p:nvPr/>
          </p:nvSpPr>
          <p:spPr>
            <a:xfrm>
              <a:off x="3415300" y="4596115"/>
              <a:ext cx="4913615"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un doute sur la faisabilité des traitements de données ?</a:t>
              </a:r>
            </a:p>
          </p:txBody>
        </p:sp>
        <p:sp>
          <p:nvSpPr>
            <p:cNvPr id="46" name="ZoneTexte 45"/>
            <p:cNvSpPr txBox="1"/>
            <p:nvPr/>
          </p:nvSpPr>
          <p:spPr>
            <a:xfrm>
              <a:off x="3415300" y="4891959"/>
              <a:ext cx="4704706"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Est-ce que je souhaite tester de nouveaux algorithmes ?</a:t>
              </a:r>
            </a:p>
          </p:txBody>
        </p:sp>
        <p:sp>
          <p:nvSpPr>
            <p:cNvPr id="52" name="ZoneTexte 51"/>
            <p:cNvSpPr txBox="1"/>
            <p:nvPr/>
          </p:nvSpPr>
          <p:spPr>
            <a:xfrm>
              <a:off x="3408040" y="5194578"/>
              <a:ext cx="481169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d’une capacité de traitement importante ?</a:t>
              </a:r>
            </a:p>
          </p:txBody>
        </p:sp>
        <p:sp>
          <p:nvSpPr>
            <p:cNvPr id="53" name="ZoneTexte 52"/>
            <p:cNvSpPr txBox="1"/>
            <p:nvPr/>
          </p:nvSpPr>
          <p:spPr>
            <a:xfrm>
              <a:off x="3415300" y="5489957"/>
              <a:ext cx="480443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Ai-je besoin d’écrire des données dans un espace dédié ?</a:t>
              </a:r>
            </a:p>
          </p:txBody>
        </p:sp>
        <p:sp>
          <p:nvSpPr>
            <p:cNvPr id="54" name="ZoneTexte 53"/>
            <p:cNvSpPr txBox="1"/>
            <p:nvPr/>
          </p:nvSpPr>
          <p:spPr>
            <a:xfrm>
              <a:off x="3415300" y="5792576"/>
              <a:ext cx="3734981" cy="261610"/>
            </a:xfrm>
            <a:prstGeom prst="rect">
              <a:avLst/>
            </a:prstGeom>
            <a:noFill/>
          </p:spPr>
          <p:txBody>
            <a:bodyPr wrap="square" rtlCol="0">
              <a:spAutoFit/>
            </a:bodyPr>
            <a:lstStyle/>
            <a:p>
              <a:r>
                <a:rPr lang="fr-FR" sz="1100" dirty="0">
                  <a:solidFill>
                    <a:schemeClr val="accent4">
                      <a:lumMod val="65000"/>
                      <a:lumOff val="35000"/>
                    </a:schemeClr>
                  </a:solidFill>
                  <a:latin typeface="Calibri" panose="020F0502020204030204" pitchFamily="34" charset="0"/>
                </a:rPr>
                <a:t>…</a:t>
              </a:r>
            </a:p>
          </p:txBody>
        </p:sp>
        <p:grpSp>
          <p:nvGrpSpPr>
            <p:cNvPr id="56" name="Groupe 55"/>
            <p:cNvGrpSpPr/>
            <p:nvPr/>
          </p:nvGrpSpPr>
          <p:grpSpPr>
            <a:xfrm>
              <a:off x="3190859" y="3093206"/>
              <a:ext cx="5028874" cy="307777"/>
              <a:chOff x="1800349" y="1971324"/>
              <a:chExt cx="5028874" cy="307777"/>
            </a:xfrm>
          </p:grpSpPr>
          <p:pic>
            <p:nvPicPr>
              <p:cNvPr id="57" name="Image 5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00349" y="1989908"/>
                <a:ext cx="224442" cy="224442"/>
              </a:xfrm>
              <a:prstGeom prst="rect">
                <a:avLst/>
              </a:prstGeom>
            </p:spPr>
          </p:pic>
          <p:sp>
            <p:nvSpPr>
              <p:cNvPr id="58" name="ZoneTexte 57"/>
              <p:cNvSpPr txBox="1"/>
              <p:nvPr/>
            </p:nvSpPr>
            <p:spPr>
              <a:xfrm>
                <a:off x="2024790" y="1971324"/>
                <a:ext cx="4804433" cy="307777"/>
              </a:xfrm>
              <a:prstGeom prst="rect">
                <a:avLst/>
              </a:prstGeom>
              <a:noFill/>
            </p:spPr>
            <p:txBody>
              <a:bodyPr wrap="square" rtlCol="0">
                <a:spAutoFit/>
              </a:bodyPr>
              <a:lstStyle/>
              <a:p>
                <a:r>
                  <a:rPr lang="fr-FR" sz="1400" dirty="0">
                    <a:solidFill>
                      <a:schemeClr val="accent4">
                        <a:lumMod val="65000"/>
                        <a:lumOff val="35000"/>
                      </a:schemeClr>
                    </a:solidFill>
                    <a:latin typeface="Calibri" panose="020F0502020204030204" pitchFamily="34" charset="0"/>
                  </a:rPr>
                  <a:t>Description du besoin et des problématiques associées</a:t>
                </a:r>
              </a:p>
            </p:txBody>
          </p:sp>
        </p:grpSp>
      </p:grpSp>
      <p:grpSp>
        <p:nvGrpSpPr>
          <p:cNvPr id="59" name="Groupe 58"/>
          <p:cNvGrpSpPr/>
          <p:nvPr/>
        </p:nvGrpSpPr>
        <p:grpSpPr>
          <a:xfrm>
            <a:off x="745442" y="986685"/>
            <a:ext cx="7066026" cy="552080"/>
            <a:chOff x="745442" y="986685"/>
            <a:chExt cx="7066026" cy="552080"/>
          </a:xfrm>
        </p:grpSpPr>
        <p:grpSp>
          <p:nvGrpSpPr>
            <p:cNvPr id="60" name="Groupe 59"/>
            <p:cNvGrpSpPr/>
            <p:nvPr/>
          </p:nvGrpSpPr>
          <p:grpSpPr>
            <a:xfrm>
              <a:off x="745442" y="986685"/>
              <a:ext cx="7066026" cy="552080"/>
              <a:chOff x="2691257" y="529120"/>
              <a:chExt cx="7066026" cy="552080"/>
            </a:xfrm>
          </p:grpSpPr>
          <p:sp>
            <p:nvSpPr>
              <p:cNvPr id="66" name="Pentagone 65"/>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Ellipse 66"/>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Ellipse 69"/>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1" name="Groupe 70"/>
              <p:cNvGrpSpPr/>
              <p:nvPr/>
            </p:nvGrpSpPr>
            <p:grpSpPr>
              <a:xfrm>
                <a:off x="8732261" y="529120"/>
                <a:ext cx="551453" cy="549030"/>
                <a:chOff x="9401004" y="529120"/>
                <a:chExt cx="551453" cy="549030"/>
              </a:xfrm>
            </p:grpSpPr>
            <p:sp>
              <p:nvSpPr>
                <p:cNvPr id="89" name="Ellipse 88"/>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Image 89"/>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8" name="Ellipse 87"/>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1" name="Image 60"/>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62" name="Image 61"/>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63" name="Image 62"/>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64" name="Image 63"/>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5" name="Image 64"/>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72" name="Image 71"/>
          <p:cNvPicPr>
            <a:picLocks noChangeAspect="1"/>
          </p:cNvPicPr>
          <p:nvPr/>
        </p:nvPicPr>
        <p:blipFill>
          <a:blip r:embed="rId11"/>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98981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n°12</a:t>
            </a:r>
            <a:br>
              <a:rPr lang="fr-FR" sz="2000" dirty="0">
                <a:latin typeface="+mn-lt"/>
              </a:rPr>
            </a:br>
            <a:r>
              <a:rPr lang="fr-FR" sz="2000" dirty="0">
                <a:latin typeface="+mn-lt"/>
              </a:rPr>
              <a:t>Faciliter l’instruction de ma demande</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Marc et le bureau reste affiché de l’écran précédent</a:t>
            </a:r>
          </a:p>
          <a:p>
            <a:pPr marL="285750" indent="-285750">
              <a:buFontTx/>
              <a:buChar char="-"/>
            </a:pPr>
            <a:r>
              <a:rPr lang="fr-FR" sz="1400" dirty="0">
                <a:solidFill>
                  <a:schemeClr val="bg1"/>
                </a:solidFill>
                <a:latin typeface="Calibri" panose="020F0502020204030204" pitchFamily="34" charset="0"/>
              </a:rPr>
              <a:t>Affichage du texte </a:t>
            </a:r>
          </a:p>
        </p:txBody>
      </p:sp>
      <p:pic>
        <p:nvPicPr>
          <p:cNvPr id="28" name="Image 27"/>
          <p:cNvPicPr>
            <a:picLocks noChangeAspect="1"/>
          </p:cNvPicPr>
          <p:nvPr/>
        </p:nvPicPr>
        <p:blipFill>
          <a:blip r:embed="rId2"/>
          <a:stretch>
            <a:fillRect/>
          </a:stretch>
        </p:blipFill>
        <p:spPr>
          <a:xfrm>
            <a:off x="249887" y="1800221"/>
            <a:ext cx="4138107" cy="4433686"/>
          </a:xfrm>
          <a:prstGeom prst="rect">
            <a:avLst/>
          </a:prstGeom>
        </p:spPr>
      </p:pic>
      <p:sp>
        <p:nvSpPr>
          <p:cNvPr id="55" name="Rectangle 54"/>
          <p:cNvSpPr/>
          <p:nvPr/>
        </p:nvSpPr>
        <p:spPr>
          <a:xfrm>
            <a:off x="2594667" y="2086394"/>
            <a:ext cx="5590626" cy="127778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Bien décrire mon besoin est essentiel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permettre une qualification améliorer de celui-ci par les équipes DataLab 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permettre de valider la pertinence de l’usage du DataLab.</a:t>
            </a:r>
          </a:p>
        </p:txBody>
      </p:sp>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744323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 3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97043" y="1635314"/>
            <a:ext cx="2801404" cy="3604298"/>
          </a:xfrm>
          <a:prstGeom prst="rect">
            <a:avLst/>
          </a:prstGeom>
        </p:spPr>
      </p:pic>
      <p:sp>
        <p:nvSpPr>
          <p:cNvPr id="47" name="Titre 46"/>
          <p:cNvSpPr>
            <a:spLocks noGrp="1"/>
          </p:cNvSpPr>
          <p:nvPr>
            <p:ph type="title"/>
          </p:nvPr>
        </p:nvSpPr>
        <p:spPr/>
        <p:txBody>
          <a:bodyPr/>
          <a:lstStyle/>
          <a:p>
            <a:r>
              <a:rPr lang="fr-FR" sz="2000" b="1" dirty="0">
                <a:latin typeface="+mn-lt"/>
              </a:rPr>
              <a:t>Ecran n°13</a:t>
            </a:r>
            <a:br>
              <a:rPr lang="fr-FR" sz="2000" dirty="0">
                <a:latin typeface="+mn-lt"/>
              </a:rPr>
            </a:br>
            <a:r>
              <a:rPr lang="fr-FR" sz="2000" dirty="0">
                <a:latin typeface="+mn-lt"/>
              </a:rPr>
              <a:t>Expression de mon besoin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361209"/>
            <a:ext cx="838632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Maintenant que j’ai qualifié mon besoin,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prends contact avec mon responsable DataLab</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et partage celui-ci avec lui. Je lui transmets l’ensemble des éléments que j’ai préparé en amont pour faciliter sa compréhension et l’étude ensuite.</a:t>
            </a:r>
          </a:p>
        </p:txBody>
      </p:sp>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4" name="Pentagone 33"/>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280088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n°14</a:t>
            </a:r>
            <a:br>
              <a:rPr lang="fr-FR" sz="2000" dirty="0">
                <a:latin typeface="+mn-lt"/>
              </a:rPr>
            </a:br>
            <a:r>
              <a:rPr lang="fr-FR" sz="2000" dirty="0">
                <a:latin typeface="+mn-lt"/>
              </a:rPr>
              <a:t>Réception du besoin par le responsable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361209"/>
            <a:ext cx="838632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prend connaissance de mon besoin 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me propose d’échanger pour bien comprendre mon besoin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Il me pose quelques questions complémentaires pour approfondir un peu les éléments que je lui ai partagé.</a:t>
            </a:r>
          </a:p>
        </p:txBody>
      </p:sp>
      <p:pic>
        <p:nvPicPr>
          <p:cNvPr id="26" name="Image 25"/>
          <p:cNvPicPr>
            <a:picLocks noChangeAspect="1"/>
          </p:cNvPicPr>
          <p:nvPr/>
        </p:nvPicPr>
        <p:blipFill rotWithShape="1">
          <a:blip r:embed="rId2" cstate="email">
            <a:extLst>
              <a:ext uri="{28A0092B-C50C-407E-A947-70E740481C1C}">
                <a14:useLocalDpi xmlns:a14="http://schemas.microsoft.com/office/drawing/2010/main"/>
              </a:ext>
            </a:extLst>
          </a:blip>
          <a:srcRect l="18279"/>
          <a:stretch/>
        </p:blipFill>
        <p:spPr>
          <a:xfrm>
            <a:off x="2593075" y="1737363"/>
            <a:ext cx="3359319" cy="3328968"/>
          </a:xfrm>
          <a:prstGeom prst="rect">
            <a:avLst/>
          </a:prstGeom>
        </p:spPr>
      </p:pic>
      <p:grpSp>
        <p:nvGrpSpPr>
          <p:cNvPr id="27" name="Groupe 26"/>
          <p:cNvGrpSpPr/>
          <p:nvPr/>
        </p:nvGrpSpPr>
        <p:grpSpPr>
          <a:xfrm>
            <a:off x="745442" y="986685"/>
            <a:ext cx="7066026" cy="552080"/>
            <a:chOff x="745442" y="986685"/>
            <a:chExt cx="7066026" cy="552080"/>
          </a:xfrm>
        </p:grpSpPr>
        <p:grpSp>
          <p:nvGrpSpPr>
            <p:cNvPr id="28" name="Groupe 27"/>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442857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n°15</a:t>
            </a:r>
            <a:br>
              <a:rPr lang="fr-FR" sz="2000" dirty="0">
                <a:latin typeface="+mn-lt"/>
              </a:rPr>
            </a:br>
            <a:r>
              <a:rPr lang="fr-FR" sz="2000" dirty="0">
                <a:latin typeface="+mn-lt"/>
              </a:rPr>
              <a:t>Validation de la conformité</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38569" y="5306617"/>
            <a:ext cx="838632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 la fin de notre échange, il m’informe qu’avant d’étudier mon besoin de façon plus complète,</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il va communiqué celui-ci au Chief Data Management </a:t>
            </a:r>
            <a:r>
              <a:rPr lang="fr-FR" b="1" dirty="0" err="1">
                <a:solidFill>
                  <a:schemeClr val="tx1">
                    <a:lumMod val="75000"/>
                    <a:lumOff val="25000"/>
                  </a:schemeClr>
                </a:solidFill>
                <a:ea typeface="Yu Gothic Light" panose="020B0300000000000000" pitchFamily="34" charset="-128"/>
                <a:cs typeface="Times New Roman" panose="02020603050405020304" pitchFamily="18" charset="0"/>
              </a:rPr>
              <a:t>Officer</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(CDMO)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qu’il puisse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valider la conformité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de celui-ci.</a:t>
            </a:r>
          </a:p>
        </p:txBody>
      </p:sp>
      <p:pic>
        <p:nvPicPr>
          <p:cNvPr id="26" name="Image 25"/>
          <p:cNvPicPr>
            <a:picLocks noChangeAspect="1"/>
          </p:cNvPicPr>
          <p:nvPr/>
        </p:nvPicPr>
        <p:blipFill rotWithShape="1">
          <a:blip r:embed="rId2" cstate="email">
            <a:extLst>
              <a:ext uri="{28A0092B-C50C-407E-A947-70E740481C1C}">
                <a14:useLocalDpi xmlns:a14="http://schemas.microsoft.com/office/drawing/2010/main"/>
              </a:ext>
            </a:extLst>
          </a:blip>
          <a:srcRect l="18279"/>
          <a:stretch/>
        </p:blipFill>
        <p:spPr>
          <a:xfrm>
            <a:off x="2593075" y="1737363"/>
            <a:ext cx="3359319" cy="3328968"/>
          </a:xfrm>
          <a:prstGeom prst="rect">
            <a:avLst/>
          </a:prstGeom>
        </p:spPr>
      </p:pic>
      <p:grpSp>
        <p:nvGrpSpPr>
          <p:cNvPr id="27" name="Groupe 26"/>
          <p:cNvGrpSpPr/>
          <p:nvPr/>
        </p:nvGrpSpPr>
        <p:grpSpPr>
          <a:xfrm>
            <a:off x="745442" y="986685"/>
            <a:ext cx="7066026" cy="552080"/>
            <a:chOff x="745442" y="986685"/>
            <a:chExt cx="7066026" cy="552080"/>
          </a:xfrm>
        </p:grpSpPr>
        <p:grpSp>
          <p:nvGrpSpPr>
            <p:cNvPr id="28" name="Groupe 27"/>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29883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n°16</a:t>
            </a:r>
            <a:br>
              <a:rPr lang="fr-FR" sz="2000" dirty="0">
                <a:latin typeface="+mn-lt"/>
              </a:rPr>
            </a:br>
            <a:r>
              <a:rPr lang="fr-FR" sz="2000" dirty="0">
                <a:latin typeface="+mn-lt"/>
              </a:rPr>
              <a:t>Intervention du CDMO</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479120"/>
            <a:ext cx="8386325" cy="685059"/>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partage mon besoin avec le CDMO </a:t>
            </a:r>
            <a:br>
              <a:rPr lang="fr-FR"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que celui-ci puisse étudier et valider la conformité de mon besoin. </a:t>
            </a:r>
          </a:p>
        </p:txBody>
      </p:sp>
      <p:pic>
        <p:nvPicPr>
          <p:cNvPr id="5" name="Image 4"/>
          <p:cNvPicPr>
            <a:picLocks noChangeAspect="1"/>
          </p:cNvPicPr>
          <p:nvPr/>
        </p:nvPicPr>
        <p:blipFill>
          <a:blip r:embed="rId2"/>
          <a:stretch>
            <a:fillRect/>
          </a:stretch>
        </p:blipFill>
        <p:spPr>
          <a:xfrm flipH="1">
            <a:off x="2717467" y="1560389"/>
            <a:ext cx="3310415" cy="3627434"/>
          </a:xfrm>
          <a:prstGeom prst="rect">
            <a:avLst/>
          </a:prstGeom>
        </p:spPr>
      </p:pic>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4" name="Pentagone 33"/>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9" name="Groupe 38"/>
              <p:cNvGrpSpPr/>
              <p:nvPr/>
            </p:nvGrpSpPr>
            <p:grpSpPr>
              <a:xfrm>
                <a:off x="8732261" y="529120"/>
                <a:ext cx="551453" cy="549030"/>
                <a:chOff x="9401004" y="529120"/>
                <a:chExt cx="551453" cy="549030"/>
              </a:xfrm>
            </p:grpSpPr>
            <p:sp>
              <p:nvSpPr>
                <p:cNvPr id="41" name="Ellipse 40"/>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2" name="Image 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0" name="Ellipse 39"/>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3" name="Image 42"/>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725747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n°17</a:t>
            </a:r>
            <a:br>
              <a:rPr lang="fr-FR" sz="2000" dirty="0">
                <a:latin typeface="+mn-lt"/>
              </a:rPr>
            </a:br>
            <a:r>
              <a:rPr lang="fr-FR" sz="2000" dirty="0">
                <a:latin typeface="+mn-lt"/>
              </a:rPr>
              <a:t>Que valide le CDMO ?</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608948" y="746068"/>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3" y="5479120"/>
            <a:ext cx="8386325"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 CDMO va contrôler que mon besoin est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conforme avec les règles de sécurité, la réglementation, la politique d’usage des données dans le groupe…</a:t>
            </a:r>
          </a:p>
        </p:txBody>
      </p:sp>
      <p:pic>
        <p:nvPicPr>
          <p:cNvPr id="5" name="Image 4"/>
          <p:cNvPicPr>
            <a:picLocks noChangeAspect="1"/>
          </p:cNvPicPr>
          <p:nvPr/>
        </p:nvPicPr>
        <p:blipFill rotWithShape="1">
          <a:blip r:embed="rId2"/>
          <a:srcRect l="10534" r="45499"/>
          <a:stretch/>
        </p:blipFill>
        <p:spPr>
          <a:xfrm flipH="1">
            <a:off x="3506352" y="1716713"/>
            <a:ext cx="1455497" cy="3627434"/>
          </a:xfrm>
          <a:prstGeom prst="rect">
            <a:avLst/>
          </a:prstGeom>
        </p:spPr>
      </p:pic>
      <p:pic>
        <p:nvPicPr>
          <p:cNvPr id="3" name="Image 2"/>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538236">
            <a:off x="4507690" y="2216547"/>
            <a:ext cx="479160" cy="479160"/>
          </a:xfrm>
          <a:prstGeom prst="rect">
            <a:avLst/>
          </a:prstGeom>
        </p:spPr>
      </p:pic>
      <p:pic>
        <p:nvPicPr>
          <p:cNvPr id="4" name="Image 3"/>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1212731">
            <a:off x="3357297" y="2945619"/>
            <a:ext cx="360000" cy="360000"/>
          </a:xfrm>
          <a:prstGeom prst="rect">
            <a:avLst/>
          </a:prstGeom>
        </p:spPr>
      </p:pic>
      <p:pic>
        <p:nvPicPr>
          <p:cNvPr id="6" name="Image 5"/>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474409">
            <a:off x="4811563" y="3295082"/>
            <a:ext cx="360000" cy="360000"/>
          </a:xfrm>
          <a:prstGeom prst="rect">
            <a:avLst/>
          </a:prstGeom>
        </p:spPr>
      </p:pic>
      <p:grpSp>
        <p:nvGrpSpPr>
          <p:cNvPr id="29" name="Groupe 28"/>
          <p:cNvGrpSpPr/>
          <p:nvPr/>
        </p:nvGrpSpPr>
        <p:grpSpPr>
          <a:xfrm>
            <a:off x="745442" y="986685"/>
            <a:ext cx="7066026" cy="552080"/>
            <a:chOff x="745442" y="986685"/>
            <a:chExt cx="7066026" cy="552080"/>
          </a:xfrm>
        </p:grpSpPr>
        <p:grpSp>
          <p:nvGrpSpPr>
            <p:cNvPr id="30" name="Groupe 29"/>
            <p:cNvGrpSpPr/>
            <p:nvPr/>
          </p:nvGrpSpPr>
          <p:grpSpPr>
            <a:xfrm>
              <a:off x="745442" y="986685"/>
              <a:ext cx="7066026" cy="552080"/>
              <a:chOff x="2691257" y="529120"/>
              <a:chExt cx="7066026" cy="552080"/>
            </a:xfrm>
          </p:grpSpPr>
          <p:sp>
            <p:nvSpPr>
              <p:cNvPr id="37" name="Pentagone 36"/>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2" name="Groupe 41"/>
              <p:cNvGrpSpPr/>
              <p:nvPr/>
            </p:nvGrpSpPr>
            <p:grpSpPr>
              <a:xfrm>
                <a:off x="8732261" y="529120"/>
                <a:ext cx="551453" cy="549030"/>
                <a:chOff x="9401004" y="529120"/>
                <a:chExt cx="551453" cy="549030"/>
              </a:xfrm>
            </p:grpSpPr>
            <p:sp>
              <p:nvSpPr>
                <p:cNvPr id="44" name="Ellipse 43"/>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3" name="Ellipse 4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2" name="Image 31"/>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3" name="Image 32"/>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4" name="Image 33"/>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5" name="Image 34"/>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6" name="Image 35"/>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6" name="Image 45"/>
          <p:cNvPicPr>
            <a:picLocks noChangeAspect="1"/>
          </p:cNvPicPr>
          <p:nvPr/>
        </p:nvPicPr>
        <p:blipFill>
          <a:blip r:embed="rId13"/>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495310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n°18</a:t>
            </a:r>
            <a:br>
              <a:rPr lang="fr-FR" sz="2000" dirty="0">
                <a:latin typeface="+mn-lt"/>
              </a:rPr>
            </a:br>
            <a:r>
              <a:rPr lang="fr-FR" sz="2000" dirty="0">
                <a:latin typeface="+mn-lt"/>
              </a:rPr>
              <a:t>Validation de la conformité de mon besoin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79511" y="5162768"/>
            <a:ext cx="8386325" cy="127778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Une fois l’analyse menée</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le CMDO prévient </a:t>
            </a:r>
            <a:br>
              <a:rPr lang="fr-FR"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de la conformité de mon besoin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et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indique les traitements des données qui peuvent être nécessaire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garantir cette conformité (désensibilisation, cryptage…)</a:t>
            </a:r>
          </a:p>
        </p:txBody>
      </p:sp>
      <p:pic>
        <p:nvPicPr>
          <p:cNvPr id="5" name="Image 4"/>
          <p:cNvPicPr>
            <a:picLocks noChangeAspect="1"/>
          </p:cNvPicPr>
          <p:nvPr/>
        </p:nvPicPr>
        <p:blipFill>
          <a:blip r:embed="rId2"/>
          <a:stretch>
            <a:fillRect/>
          </a:stretch>
        </p:blipFill>
        <p:spPr>
          <a:xfrm>
            <a:off x="2717467" y="1560389"/>
            <a:ext cx="3310415" cy="3627434"/>
          </a:xfrm>
          <a:prstGeom prst="rect">
            <a:avLst/>
          </a:prstGeom>
        </p:spPr>
      </p:pic>
      <p:cxnSp>
        <p:nvCxnSpPr>
          <p:cNvPr id="28" name="Connecteur droit 27"/>
          <p:cNvCxnSpPr/>
          <p:nvPr/>
        </p:nvCxnSpPr>
        <p:spPr>
          <a:xfrm>
            <a:off x="2896545" y="2813120"/>
            <a:ext cx="560125" cy="2820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Image 7"/>
          <p:cNvPicPr>
            <a:picLocks noChangeAspect="1"/>
          </p:cNvPicPr>
          <p:nvPr/>
        </p:nvPicPr>
        <p:blipFill>
          <a:blip r:embed="rId3"/>
          <a:stretch>
            <a:fillRect/>
          </a:stretch>
        </p:blipFill>
        <p:spPr>
          <a:xfrm>
            <a:off x="1753518" y="1879152"/>
            <a:ext cx="1524132" cy="1359526"/>
          </a:xfrm>
          <a:prstGeom prst="rect">
            <a:avLst/>
          </a:prstGeom>
        </p:spPr>
      </p:pic>
      <p:grpSp>
        <p:nvGrpSpPr>
          <p:cNvPr id="29" name="Groupe 28"/>
          <p:cNvGrpSpPr/>
          <p:nvPr/>
        </p:nvGrpSpPr>
        <p:grpSpPr>
          <a:xfrm>
            <a:off x="745442" y="986685"/>
            <a:ext cx="7066026" cy="552080"/>
            <a:chOff x="745442" y="986685"/>
            <a:chExt cx="7066026" cy="552080"/>
          </a:xfrm>
        </p:grpSpPr>
        <p:grpSp>
          <p:nvGrpSpPr>
            <p:cNvPr id="30" name="Groupe 29"/>
            <p:cNvGrpSpPr/>
            <p:nvPr/>
          </p:nvGrpSpPr>
          <p:grpSpPr>
            <a:xfrm>
              <a:off x="745442" y="986685"/>
              <a:ext cx="7066026" cy="552080"/>
              <a:chOff x="2691257" y="529120"/>
              <a:chExt cx="7066026" cy="552080"/>
            </a:xfrm>
          </p:grpSpPr>
          <p:sp>
            <p:nvSpPr>
              <p:cNvPr id="37" name="Pentagone 36"/>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2" name="Groupe 41"/>
              <p:cNvGrpSpPr/>
              <p:nvPr/>
            </p:nvGrpSpPr>
            <p:grpSpPr>
              <a:xfrm>
                <a:off x="8732261" y="529120"/>
                <a:ext cx="551453" cy="549030"/>
                <a:chOff x="9401004" y="529120"/>
                <a:chExt cx="551453" cy="549030"/>
              </a:xfrm>
            </p:grpSpPr>
            <p:sp>
              <p:nvSpPr>
                <p:cNvPr id="44" name="Ellipse 43"/>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3" name="Ellipse 42"/>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2" name="Image 31"/>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3" name="Image 32"/>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4" name="Image 33"/>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5" name="Image 34"/>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6" name="Image 3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6" name="Image 45"/>
          <p:cNvPicPr>
            <a:picLocks noChangeAspect="1"/>
          </p:cNvPicPr>
          <p:nvPr/>
        </p:nvPicPr>
        <p:blipFill>
          <a:blip r:embed="rId11"/>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512117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n°19</a:t>
            </a:r>
            <a:br>
              <a:rPr lang="fr-FR" sz="2000" dirty="0">
                <a:latin typeface="+mn-lt"/>
              </a:rPr>
            </a:br>
            <a:r>
              <a:rPr lang="fr-FR" sz="2000" dirty="0">
                <a:latin typeface="+mn-lt"/>
              </a:rPr>
              <a:t>Qualification de mon besoin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125969" y="1785622"/>
            <a:ext cx="8386325" cy="968278"/>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qualifie plus fortement mon besoin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préciser les besoins en termes de données (périmètre, préparation, validation)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mais aussi en termes d’outillage et permettre la mise en place de mon DataLab.</a:t>
            </a:r>
          </a:p>
        </p:txBody>
      </p:sp>
      <p:pic>
        <p:nvPicPr>
          <p:cNvPr id="32" name="Image 31"/>
          <p:cNvPicPr>
            <a:picLocks noChangeAspect="1"/>
          </p:cNvPicPr>
          <p:nvPr/>
        </p:nvPicPr>
        <p:blipFill rotWithShape="1">
          <a:blip r:embed="rId2"/>
          <a:srcRect l="54267"/>
          <a:stretch/>
        </p:blipFill>
        <p:spPr>
          <a:xfrm>
            <a:off x="3544243" y="2880374"/>
            <a:ext cx="1513939" cy="3627434"/>
          </a:xfrm>
          <a:prstGeom prst="rect">
            <a:avLst/>
          </a:prstGeom>
        </p:spPr>
      </p:pic>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797458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n°20</a:t>
            </a:r>
            <a:br>
              <a:rPr lang="fr-FR" sz="2000" dirty="0">
                <a:latin typeface="+mn-lt"/>
              </a:rPr>
            </a:br>
            <a:r>
              <a:rPr lang="fr-FR" sz="2000" dirty="0">
                <a:latin typeface="+mn-lt"/>
              </a:rPr>
              <a:t>Mobilisation des expertises adéquates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Afficher tout d’abord le texte en haut</a:t>
            </a:r>
          </a:p>
          <a:p>
            <a:pPr marL="285750" indent="-285750">
              <a:buFontTx/>
              <a:buChar char="-"/>
            </a:pPr>
            <a:r>
              <a:rPr lang="fr-FR" sz="1400" dirty="0">
                <a:solidFill>
                  <a:schemeClr val="bg1"/>
                </a:solidFill>
                <a:latin typeface="Calibri" panose="020F0502020204030204" pitchFamily="34" charset="0"/>
              </a:rPr>
              <a:t>Puis l’image avec les deux personnages  et la légende</a:t>
            </a:r>
          </a:p>
          <a:p>
            <a:pPr marL="285750" indent="-285750">
              <a:buFontTx/>
              <a:buChar char="-"/>
            </a:pPr>
            <a:r>
              <a:rPr lang="fr-FR" sz="1400" dirty="0">
                <a:solidFill>
                  <a:schemeClr val="bg1"/>
                </a:solidFill>
                <a:latin typeface="Calibri" panose="020F0502020204030204" pitchFamily="34" charset="0"/>
              </a:rPr>
              <a:t>Puis le texte sur la droite de l’écran</a:t>
            </a:r>
          </a:p>
        </p:txBody>
      </p:sp>
      <p:sp>
        <p:nvSpPr>
          <p:cNvPr id="24" name="Rectangle 23"/>
          <p:cNvSpPr/>
          <p:nvPr/>
        </p:nvSpPr>
        <p:spPr>
          <a:xfrm>
            <a:off x="125969" y="1785622"/>
            <a:ext cx="8386325"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qualifier mon besoin, mon responsable DataLab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peut s’appuyer sur des experts qui l’accompagnent…</a:t>
            </a:r>
          </a:p>
        </p:txBody>
      </p:sp>
      <p:pic>
        <p:nvPicPr>
          <p:cNvPr id="29" name="Image 28"/>
          <p:cNvPicPr>
            <a:picLocks noChangeAspect="1"/>
          </p:cNvPicPr>
          <p:nvPr/>
        </p:nvPicPr>
        <p:blipFill>
          <a:blip r:embed="rId2"/>
          <a:stretch>
            <a:fillRect/>
          </a:stretch>
        </p:blipFill>
        <p:spPr>
          <a:xfrm flipH="1">
            <a:off x="1120049" y="3327892"/>
            <a:ext cx="1174736" cy="2789998"/>
          </a:xfrm>
          <a:prstGeom prst="rect">
            <a:avLst/>
          </a:prstGeom>
        </p:spPr>
      </p:pic>
      <p:pic>
        <p:nvPicPr>
          <p:cNvPr id="32" name="Image 31"/>
          <p:cNvPicPr>
            <a:picLocks noChangeAspect="1"/>
          </p:cNvPicPr>
          <p:nvPr/>
        </p:nvPicPr>
        <p:blipFill rotWithShape="1">
          <a:blip r:embed="rId3"/>
          <a:srcRect l="54267"/>
          <a:stretch/>
        </p:blipFill>
        <p:spPr>
          <a:xfrm>
            <a:off x="3544243" y="2880374"/>
            <a:ext cx="1513939" cy="3627434"/>
          </a:xfrm>
          <a:prstGeom prst="rect">
            <a:avLst/>
          </a:prstGeom>
        </p:spPr>
      </p:pic>
      <p:pic>
        <p:nvPicPr>
          <p:cNvPr id="2" name="Image 1"/>
          <p:cNvPicPr>
            <a:picLocks noChangeAspect="1"/>
          </p:cNvPicPr>
          <p:nvPr/>
        </p:nvPicPr>
        <p:blipFill rotWithShape="1">
          <a:blip r:embed="rId4"/>
          <a:srcRect r="19195"/>
          <a:stretch/>
        </p:blipFill>
        <p:spPr>
          <a:xfrm>
            <a:off x="2289662" y="5309435"/>
            <a:ext cx="509505" cy="244392"/>
          </a:xfrm>
          <a:prstGeom prst="rect">
            <a:avLst/>
          </a:prstGeom>
        </p:spPr>
      </p:pic>
      <p:pic>
        <p:nvPicPr>
          <p:cNvPr id="30" name="Image 29"/>
          <p:cNvPicPr>
            <a:picLocks noChangeAspect="1"/>
          </p:cNvPicPr>
          <p:nvPr/>
        </p:nvPicPr>
        <p:blipFill rotWithShape="1">
          <a:blip r:embed="rId4"/>
          <a:srcRect r="19195"/>
          <a:stretch/>
        </p:blipFill>
        <p:spPr>
          <a:xfrm>
            <a:off x="2799167" y="5309435"/>
            <a:ext cx="784614" cy="244392"/>
          </a:xfrm>
          <a:prstGeom prst="rect">
            <a:avLst/>
          </a:prstGeom>
        </p:spPr>
      </p:pic>
      <p:sp>
        <p:nvSpPr>
          <p:cNvPr id="33" name="Rectangle 32"/>
          <p:cNvSpPr/>
          <p:nvPr/>
        </p:nvSpPr>
        <p:spPr>
          <a:xfrm>
            <a:off x="2309907" y="2998932"/>
            <a:ext cx="1575587" cy="38869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36" name="Groupe 35"/>
          <p:cNvGrpSpPr/>
          <p:nvPr/>
        </p:nvGrpSpPr>
        <p:grpSpPr>
          <a:xfrm flipH="1" flipV="1">
            <a:off x="1783080" y="3193280"/>
            <a:ext cx="507826" cy="311920"/>
            <a:chOff x="6099805" y="6163140"/>
            <a:chExt cx="507826" cy="311920"/>
          </a:xfrm>
        </p:grpSpPr>
        <p:cxnSp>
          <p:nvCxnSpPr>
            <p:cNvPr id="37" name="Connecteur droit 36"/>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a:xfrm>
            <a:off x="5251778" y="3503349"/>
            <a:ext cx="3069336" cy="156100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Stewards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peuvent l’aider à identifier les données déjà disponibles dans le DataLake et pouvant servir pour couvrir mon besoin.</a:t>
            </a:r>
          </a:p>
        </p:txBody>
      </p:sp>
      <p:grpSp>
        <p:nvGrpSpPr>
          <p:cNvPr id="34" name="Groupe 33"/>
          <p:cNvGrpSpPr/>
          <p:nvPr/>
        </p:nvGrpSpPr>
        <p:grpSpPr>
          <a:xfrm>
            <a:off x="745442" y="986685"/>
            <a:ext cx="7066026" cy="552080"/>
            <a:chOff x="745442" y="986685"/>
            <a:chExt cx="7066026" cy="552080"/>
          </a:xfrm>
        </p:grpSpPr>
        <p:grpSp>
          <p:nvGrpSpPr>
            <p:cNvPr id="35" name="Groupe 34"/>
            <p:cNvGrpSpPr/>
            <p:nvPr/>
          </p:nvGrpSpPr>
          <p:grpSpPr>
            <a:xfrm>
              <a:off x="745442" y="986685"/>
              <a:ext cx="7066026" cy="552080"/>
              <a:chOff x="2691257" y="529120"/>
              <a:chExt cx="7066026" cy="552080"/>
            </a:xfrm>
          </p:grpSpPr>
          <p:sp>
            <p:nvSpPr>
              <p:cNvPr id="45" name="Pentagone 4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5" name="Groupe 54"/>
              <p:cNvGrpSpPr/>
              <p:nvPr/>
            </p:nvGrpSpPr>
            <p:grpSpPr>
              <a:xfrm>
                <a:off x="8732261" y="529120"/>
                <a:ext cx="551453" cy="549030"/>
                <a:chOff x="9401004" y="529120"/>
                <a:chExt cx="551453" cy="549030"/>
              </a:xfrm>
            </p:grpSpPr>
            <p:sp>
              <p:nvSpPr>
                <p:cNvPr id="57" name="Ellipse 56"/>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8" name="Image 57"/>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6" name="Ellipse 55"/>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0" name="Image 39"/>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41" name="Image 40"/>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2" name="Image 41"/>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3" name="Image 42"/>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4" name="Image 43"/>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9" name="Image 58"/>
          <p:cNvPicPr>
            <a:picLocks noChangeAspect="1"/>
          </p:cNvPicPr>
          <p:nvPr/>
        </p:nvPicPr>
        <p:blipFill>
          <a:blip r:embed="rId12"/>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3610711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13/12/2023</a:t>
            </a:fld>
            <a:endParaRPr lang="fr-FR"/>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Organisation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n°21</a:t>
            </a:r>
            <a:br>
              <a:rPr lang="fr-FR" sz="2000" dirty="0">
                <a:latin typeface="+mn-lt"/>
              </a:rPr>
            </a:br>
            <a:r>
              <a:rPr lang="fr-FR" sz="2000" dirty="0">
                <a:latin typeface="+mn-lt"/>
              </a:rPr>
              <a:t>Mobilisation des expertises adéquates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815882"/>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pPr marL="285750" indent="-285750">
              <a:buFontTx/>
              <a:buChar char="-"/>
            </a:pPr>
            <a:r>
              <a:rPr lang="fr-FR" sz="1400" dirty="0">
                <a:solidFill>
                  <a:schemeClr val="bg1"/>
                </a:solidFill>
                <a:latin typeface="Calibri" panose="020F0502020204030204" pitchFamily="34" charset="0"/>
              </a:rPr>
              <a:t>Garder le texte en haut afficher de l’écran précédent</a:t>
            </a:r>
          </a:p>
          <a:p>
            <a:pPr marL="285750" indent="-285750">
              <a:buFontTx/>
              <a:buChar char="-"/>
            </a:pPr>
            <a:r>
              <a:rPr lang="fr-FR" sz="1400" dirty="0">
                <a:solidFill>
                  <a:schemeClr val="bg1"/>
                </a:solidFill>
                <a:latin typeface="Calibri" panose="020F0502020204030204" pitchFamily="34" charset="0"/>
              </a:rPr>
              <a:t>Afficher l’image avec les trois personnages  et la légende</a:t>
            </a:r>
          </a:p>
          <a:p>
            <a:pPr marL="285750" indent="-285750">
              <a:buFontTx/>
              <a:buChar char="-"/>
            </a:pPr>
            <a:r>
              <a:rPr lang="fr-FR" sz="1400" dirty="0">
                <a:solidFill>
                  <a:schemeClr val="bg1"/>
                </a:solidFill>
                <a:latin typeface="Calibri" panose="020F0502020204030204" pitchFamily="34" charset="0"/>
              </a:rPr>
              <a:t>Puis le texte sur la gauche de l’écran</a:t>
            </a:r>
          </a:p>
          <a:p>
            <a:endParaRPr lang="fr-FR" sz="1400" b="1" dirty="0">
              <a:solidFill>
                <a:schemeClr val="bg1"/>
              </a:solidFill>
              <a:latin typeface="Calibri" panose="020F0502020204030204" pitchFamily="34" charset="0"/>
            </a:endParaRPr>
          </a:p>
        </p:txBody>
      </p:sp>
      <p:sp>
        <p:nvSpPr>
          <p:cNvPr id="24" name="Rectangle 23"/>
          <p:cNvSpPr/>
          <p:nvPr/>
        </p:nvSpPr>
        <p:spPr>
          <a:xfrm>
            <a:off x="125969" y="1785622"/>
            <a:ext cx="8386325"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qualifier mon besoin, mon responsable DataLab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peut s’appuyer sur des experts qui l’accompagnent…</a:t>
            </a:r>
          </a:p>
        </p:txBody>
      </p:sp>
      <p:pic>
        <p:nvPicPr>
          <p:cNvPr id="32" name="Image 31"/>
          <p:cNvPicPr>
            <a:picLocks noChangeAspect="1"/>
          </p:cNvPicPr>
          <p:nvPr/>
        </p:nvPicPr>
        <p:blipFill rotWithShape="1">
          <a:blip r:embed="rId2"/>
          <a:srcRect l="54267"/>
          <a:stretch/>
        </p:blipFill>
        <p:spPr>
          <a:xfrm flipH="1">
            <a:off x="3544243" y="2880374"/>
            <a:ext cx="1513939" cy="3627434"/>
          </a:xfrm>
          <a:prstGeom prst="rect">
            <a:avLst/>
          </a:prstGeom>
        </p:spPr>
      </p:pic>
      <p:pic>
        <p:nvPicPr>
          <p:cNvPr id="2" name="Image 1"/>
          <p:cNvPicPr>
            <a:picLocks noChangeAspect="1"/>
          </p:cNvPicPr>
          <p:nvPr/>
        </p:nvPicPr>
        <p:blipFill rotWithShape="1">
          <a:blip r:embed="rId3"/>
          <a:srcRect r="19195"/>
          <a:stretch/>
        </p:blipFill>
        <p:spPr>
          <a:xfrm>
            <a:off x="5057840" y="5307978"/>
            <a:ext cx="509505" cy="244392"/>
          </a:xfrm>
          <a:prstGeom prst="rect">
            <a:avLst/>
          </a:prstGeom>
        </p:spPr>
      </p:pic>
      <p:pic>
        <p:nvPicPr>
          <p:cNvPr id="30" name="Image 29"/>
          <p:cNvPicPr>
            <a:picLocks noChangeAspect="1"/>
          </p:cNvPicPr>
          <p:nvPr/>
        </p:nvPicPr>
        <p:blipFill rotWithShape="1">
          <a:blip r:embed="rId3"/>
          <a:srcRect r="19195"/>
          <a:stretch/>
        </p:blipFill>
        <p:spPr>
          <a:xfrm>
            <a:off x="5567345" y="5307978"/>
            <a:ext cx="784614" cy="244392"/>
          </a:xfrm>
          <a:prstGeom prst="rect">
            <a:avLst/>
          </a:prstGeom>
        </p:spPr>
      </p:pic>
      <p:sp>
        <p:nvSpPr>
          <p:cNvPr id="39" name="Rectangle 38"/>
          <p:cNvSpPr/>
          <p:nvPr/>
        </p:nvSpPr>
        <p:spPr>
          <a:xfrm>
            <a:off x="141753" y="3618879"/>
            <a:ext cx="3405299" cy="1870512"/>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Scientists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Analysts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peuvent l’aider à identifier les réutilisations possibles de traitements déjà conçus ou le rapprochement avec un besoin déjà existant.</a:t>
            </a:r>
          </a:p>
        </p:txBody>
      </p:sp>
      <p:pic>
        <p:nvPicPr>
          <p:cNvPr id="34" name="Image 33"/>
          <p:cNvPicPr>
            <a:picLocks noChangeAspect="1"/>
          </p:cNvPicPr>
          <p:nvPr/>
        </p:nvPicPr>
        <p:blipFill>
          <a:blip r:embed="rId4"/>
          <a:stretch>
            <a:fillRect/>
          </a:stretch>
        </p:blipFill>
        <p:spPr>
          <a:xfrm>
            <a:off x="6443182" y="4271769"/>
            <a:ext cx="1120355" cy="2378764"/>
          </a:xfrm>
          <a:prstGeom prst="rect">
            <a:avLst/>
          </a:prstGeom>
        </p:spPr>
      </p:pic>
      <p:pic>
        <p:nvPicPr>
          <p:cNvPr id="35" name="Image 34"/>
          <p:cNvPicPr>
            <a:picLocks noChangeAspect="1"/>
          </p:cNvPicPr>
          <p:nvPr/>
        </p:nvPicPr>
        <p:blipFill rotWithShape="1">
          <a:blip r:embed="rId5"/>
          <a:srcRect l="82695" r="2288"/>
          <a:stretch/>
        </p:blipFill>
        <p:spPr>
          <a:xfrm>
            <a:off x="5879405" y="2998932"/>
            <a:ext cx="714765" cy="2490459"/>
          </a:xfrm>
          <a:prstGeom prst="rect">
            <a:avLst/>
          </a:prstGeom>
        </p:spPr>
      </p:pic>
      <p:pic>
        <p:nvPicPr>
          <p:cNvPr id="40" name="Image 39"/>
          <p:cNvPicPr>
            <a:picLocks noChangeAspect="1"/>
          </p:cNvPicPr>
          <p:nvPr/>
        </p:nvPicPr>
        <p:blipFill rotWithShape="1">
          <a:blip r:embed="rId5"/>
          <a:srcRect l="79229" t="56069" r="16150"/>
          <a:stretch/>
        </p:blipFill>
        <p:spPr>
          <a:xfrm>
            <a:off x="5674688" y="4395318"/>
            <a:ext cx="219929" cy="1094073"/>
          </a:xfrm>
          <a:prstGeom prst="rect">
            <a:avLst/>
          </a:prstGeom>
        </p:spPr>
      </p:pic>
      <p:sp>
        <p:nvSpPr>
          <p:cNvPr id="46" name="Rectangle 45"/>
          <p:cNvSpPr/>
          <p:nvPr/>
        </p:nvSpPr>
        <p:spPr>
          <a:xfrm>
            <a:off x="6963730" y="2742109"/>
            <a:ext cx="1575587" cy="375552"/>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Scientist</a:t>
            </a:r>
          </a:p>
        </p:txBody>
      </p:sp>
      <p:grpSp>
        <p:nvGrpSpPr>
          <p:cNvPr id="52" name="Groupe 51"/>
          <p:cNvGrpSpPr/>
          <p:nvPr/>
        </p:nvGrpSpPr>
        <p:grpSpPr>
          <a:xfrm flipH="1" flipV="1">
            <a:off x="6436903" y="2936457"/>
            <a:ext cx="507826" cy="311920"/>
            <a:chOff x="6099805" y="6163140"/>
            <a:chExt cx="507826"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5" name="Rectangle 54"/>
          <p:cNvSpPr/>
          <p:nvPr/>
        </p:nvSpPr>
        <p:spPr>
          <a:xfrm>
            <a:off x="4670176" y="6207703"/>
            <a:ext cx="1575587" cy="38869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Analyst</a:t>
            </a:r>
          </a:p>
        </p:txBody>
      </p:sp>
      <p:grpSp>
        <p:nvGrpSpPr>
          <p:cNvPr id="56" name="Groupe 55"/>
          <p:cNvGrpSpPr/>
          <p:nvPr/>
        </p:nvGrpSpPr>
        <p:grpSpPr>
          <a:xfrm>
            <a:off x="6159471" y="6017642"/>
            <a:ext cx="564156" cy="421160"/>
            <a:chOff x="6099805" y="6053901"/>
            <a:chExt cx="564156" cy="421160"/>
          </a:xfrm>
        </p:grpSpPr>
        <p:cxnSp>
          <p:nvCxnSpPr>
            <p:cNvPr id="57" name="Connecteur droit 56"/>
            <p:cNvCxnSpPr/>
            <p:nvPr/>
          </p:nvCxnSpPr>
          <p:spPr>
            <a:xfrm flipV="1">
              <a:off x="6371422" y="6053901"/>
              <a:ext cx="292539" cy="42116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e 40"/>
          <p:cNvGrpSpPr/>
          <p:nvPr/>
        </p:nvGrpSpPr>
        <p:grpSpPr>
          <a:xfrm>
            <a:off x="745442" y="986685"/>
            <a:ext cx="7066026" cy="552080"/>
            <a:chOff x="745442" y="986685"/>
            <a:chExt cx="7066026" cy="552080"/>
          </a:xfrm>
        </p:grpSpPr>
        <p:grpSp>
          <p:nvGrpSpPr>
            <p:cNvPr id="42" name="Groupe 4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3" name="Image 42"/>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44" name="Image 43"/>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5" name="Image 44"/>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70" name="Image 69"/>
          <p:cNvPicPr>
            <a:picLocks noChangeAspect="1"/>
          </p:cNvPicPr>
          <p:nvPr/>
        </p:nvPicPr>
        <p:blipFill>
          <a:blip r:embed="rId13"/>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4042269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n°22</a:t>
            </a:r>
            <a:br>
              <a:rPr lang="fr-FR" sz="2000" dirty="0">
                <a:latin typeface="+mn-lt"/>
              </a:rPr>
            </a:br>
            <a:r>
              <a:rPr lang="fr-FR" sz="2000" dirty="0">
                <a:latin typeface="+mn-lt"/>
              </a:rPr>
              <a:t>Choix des outils à mettre à disposition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487256" y="5214729"/>
            <a:ext cx="7623933" cy="1264642"/>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Nous parcourons le catalogue des outils communautaires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identifier ceux qui sont pertinents pour mon besoin. Le responsable me propose de mobiliser un Data </a:t>
            </a:r>
            <a:r>
              <a:rPr lang="fr-FR" dirty="0" err="1">
                <a:solidFill>
                  <a:schemeClr val="tx1">
                    <a:lumMod val="75000"/>
                    <a:lumOff val="25000"/>
                  </a:schemeClr>
                </a:solidFill>
                <a:ea typeface="Yu Gothic Light" panose="020B0300000000000000" pitchFamily="34" charset="-128"/>
                <a:cs typeface="Times New Roman" panose="02020603050405020304" pitchFamily="18" charset="0"/>
              </a:rPr>
              <a:t>Engineer</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pour approfondir la capacité à utiliser un de mes outils habituels avec mon espace DataLab (exemple : tableur)</a:t>
            </a:r>
          </a:p>
        </p:txBody>
      </p:sp>
      <p:pic>
        <p:nvPicPr>
          <p:cNvPr id="6" name="Image 5"/>
          <p:cNvPicPr>
            <a:picLocks noChangeAspect="1"/>
          </p:cNvPicPr>
          <p:nvPr/>
        </p:nvPicPr>
        <p:blipFill>
          <a:blip r:embed="rId2"/>
          <a:stretch>
            <a:fillRect/>
          </a:stretch>
        </p:blipFill>
        <p:spPr>
          <a:xfrm>
            <a:off x="2503115" y="2771578"/>
            <a:ext cx="3592214" cy="2196252"/>
          </a:xfrm>
          <a:prstGeom prst="rect">
            <a:avLst/>
          </a:prstGeom>
        </p:spPr>
      </p:pic>
      <p:sp>
        <p:nvSpPr>
          <p:cNvPr id="7" name="Rectangle 6"/>
          <p:cNvSpPr/>
          <p:nvPr/>
        </p:nvSpPr>
        <p:spPr>
          <a:xfrm>
            <a:off x="179512" y="1814124"/>
            <a:ext cx="8278688"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Afin de finaliser la qualification de mon besoin,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nous identifions ensemble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les outils nécessaires à mon expérimentation.</a:t>
            </a:r>
          </a:p>
        </p:txBody>
      </p:sp>
      <p:grpSp>
        <p:nvGrpSpPr>
          <p:cNvPr id="27" name="Groupe 26"/>
          <p:cNvGrpSpPr/>
          <p:nvPr/>
        </p:nvGrpSpPr>
        <p:grpSpPr>
          <a:xfrm>
            <a:off x="745442" y="986685"/>
            <a:ext cx="7066026" cy="552080"/>
            <a:chOff x="745442" y="986685"/>
            <a:chExt cx="7066026" cy="552080"/>
          </a:xfrm>
        </p:grpSpPr>
        <p:grpSp>
          <p:nvGrpSpPr>
            <p:cNvPr id="28" name="Groupe 27"/>
            <p:cNvGrpSpPr/>
            <p:nvPr/>
          </p:nvGrpSpPr>
          <p:grpSpPr>
            <a:xfrm>
              <a:off x="745442" y="986685"/>
              <a:ext cx="7066026" cy="552080"/>
              <a:chOff x="2691257" y="529120"/>
              <a:chExt cx="7066026" cy="552080"/>
            </a:xfrm>
          </p:grpSpPr>
          <p:sp>
            <p:nvSpPr>
              <p:cNvPr id="35" name="Pentagone 34"/>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0" name="Groupe 39"/>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1" name="Ellipse 4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9" name="Image 2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0" name="Image 29"/>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2" name="Image 3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3" name="Image 32"/>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4" name="Image 33"/>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9"/>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265932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n°23</a:t>
            </a:r>
            <a:br>
              <a:rPr lang="fr-FR" sz="2000" dirty="0">
                <a:latin typeface="+mn-lt"/>
              </a:rPr>
            </a:br>
            <a:r>
              <a:rPr lang="fr-FR" sz="2000" dirty="0">
                <a:latin typeface="+mn-lt"/>
              </a:rPr>
              <a:t>Validation de ma demande</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sp>
        <p:nvSpPr>
          <p:cNvPr id="24" name="Rectangle 23"/>
          <p:cNvSpPr/>
          <p:nvPr/>
        </p:nvSpPr>
        <p:spPr>
          <a:xfrm>
            <a:off x="43348" y="5357352"/>
            <a:ext cx="8386325"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 l’issue de la phase de qualification, mon responsable DataLab revient vers moi.</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Tout s’est bien passé 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il me confirme la validation de ma demande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la préparation d’un espace DataLab pour me permettre d’expérimenter mon besoin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a:t>
            </a:r>
          </a:p>
        </p:txBody>
      </p:sp>
      <p:pic>
        <p:nvPicPr>
          <p:cNvPr id="41" name="Image 40"/>
          <p:cNvPicPr>
            <a:picLocks noChangeAspect="1"/>
          </p:cNvPicPr>
          <p:nvPr/>
        </p:nvPicPr>
        <p:blipFill rotWithShape="1">
          <a:blip r:embed="rId2" cstate="email">
            <a:extLst>
              <a:ext uri="{28A0092B-C50C-407E-A947-70E740481C1C}">
                <a14:useLocalDpi xmlns:a14="http://schemas.microsoft.com/office/drawing/2010/main"/>
              </a:ext>
            </a:extLst>
          </a:blip>
          <a:srcRect r="50888"/>
          <a:stretch/>
        </p:blipFill>
        <p:spPr>
          <a:xfrm>
            <a:off x="2568705" y="1721204"/>
            <a:ext cx="3281646" cy="3309285"/>
          </a:xfrm>
          <a:prstGeom prst="rect">
            <a:avLst/>
          </a:prstGeom>
        </p:spPr>
      </p:pic>
      <p:grpSp>
        <p:nvGrpSpPr>
          <p:cNvPr id="26" name="Groupe 25"/>
          <p:cNvGrpSpPr/>
          <p:nvPr/>
        </p:nvGrpSpPr>
        <p:grpSpPr>
          <a:xfrm>
            <a:off x="745442" y="986685"/>
            <a:ext cx="7066026" cy="552080"/>
            <a:chOff x="745442" y="986685"/>
            <a:chExt cx="7066026" cy="552080"/>
          </a:xfrm>
        </p:grpSpPr>
        <p:grpSp>
          <p:nvGrpSpPr>
            <p:cNvPr id="27" name="Groupe 26"/>
            <p:cNvGrpSpPr/>
            <p:nvPr/>
          </p:nvGrpSpPr>
          <p:grpSpPr>
            <a:xfrm>
              <a:off x="745442" y="986685"/>
              <a:ext cx="7066026" cy="552080"/>
              <a:chOff x="2691257" y="529120"/>
              <a:chExt cx="7066026" cy="552080"/>
            </a:xfrm>
          </p:grpSpPr>
          <p:sp>
            <p:nvSpPr>
              <p:cNvPr id="34" name="Pentagone 33"/>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9" name="Groupe 38"/>
              <p:cNvGrpSpPr/>
              <p:nvPr/>
            </p:nvGrpSpPr>
            <p:grpSpPr>
              <a:xfrm>
                <a:off x="8732261" y="529120"/>
                <a:ext cx="551453" cy="549030"/>
                <a:chOff x="9401004" y="529120"/>
                <a:chExt cx="551453" cy="549030"/>
              </a:xfrm>
            </p:grpSpPr>
            <p:sp>
              <p:nvSpPr>
                <p:cNvPr id="42" name="Ellipse 4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Image 42"/>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0" name="Ellipse 39"/>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8" name="Image 27"/>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29" name="Image 28"/>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0" name="Image 2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2" name="Image 3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3" name="Image 3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44" name="Image 43"/>
          <p:cNvPicPr>
            <a:picLocks noChangeAspect="1"/>
          </p:cNvPicPr>
          <p:nvPr/>
        </p:nvPicPr>
        <p:blipFill>
          <a:blip r:embed="rId10"/>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1827087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n°24</a:t>
            </a:r>
            <a:br>
              <a:rPr lang="fr-FR" sz="2000" dirty="0">
                <a:latin typeface="+mn-lt"/>
              </a:rPr>
            </a:br>
            <a:r>
              <a:rPr lang="fr-FR" sz="2000" dirty="0">
                <a:latin typeface="+mn-lt"/>
              </a:rPr>
              <a:t>Création de l’espace DataLab</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 name="Image 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3111906" y="2476500"/>
            <a:ext cx="5181600" cy="4381500"/>
          </a:xfrm>
          <a:prstGeom prst="rect">
            <a:avLst/>
          </a:prstGeom>
        </p:spPr>
      </p:pic>
      <p:sp>
        <p:nvSpPr>
          <p:cNvPr id="42" name="Rectangle 41"/>
          <p:cNvSpPr/>
          <p:nvPr/>
        </p:nvSpPr>
        <p:spPr>
          <a:xfrm>
            <a:off x="1771665" y="4986523"/>
            <a:ext cx="1575587" cy="344069"/>
          </a:xfrm>
          <a:prstGeom prst="rect">
            <a:avLst/>
          </a:prstGeom>
        </p:spPr>
        <p:txBody>
          <a:bodyPr wrap="square">
            <a:spAutoFit/>
          </a:bodyPr>
          <a:lstStyle/>
          <a:p>
            <a:pPr lvl="0" algn="ctr">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43" name="Groupe 42"/>
          <p:cNvGrpSpPr/>
          <p:nvPr/>
        </p:nvGrpSpPr>
        <p:grpSpPr>
          <a:xfrm flipV="1">
            <a:off x="3181904" y="5158558"/>
            <a:ext cx="507826" cy="311920"/>
            <a:chOff x="6099805" y="6163140"/>
            <a:chExt cx="507826" cy="311920"/>
          </a:xfrm>
        </p:grpSpPr>
        <p:cxnSp>
          <p:nvCxnSpPr>
            <p:cNvPr id="44" name="Connecteur droit 43"/>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7079267" y="3135793"/>
            <a:ext cx="1486571" cy="355803"/>
          </a:xfrm>
          <a:prstGeom prst="rect">
            <a:avLst/>
          </a:prstGeom>
        </p:spPr>
        <p:txBody>
          <a:bodyPr wrap="square">
            <a:spAutoFit/>
          </a:bodyPr>
          <a:lstStyle/>
          <a:p>
            <a:pPr lvl="0" algn="ctr">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grpSp>
        <p:nvGrpSpPr>
          <p:cNvPr id="52" name="Groupe 51"/>
          <p:cNvGrpSpPr/>
          <p:nvPr/>
        </p:nvGrpSpPr>
        <p:grpSpPr>
          <a:xfrm flipH="1" flipV="1">
            <a:off x="6848873" y="3323902"/>
            <a:ext cx="308049" cy="311920"/>
            <a:chOff x="6299582" y="6163140"/>
            <a:chExt cx="308049"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6299582" y="6473827"/>
              <a:ext cx="776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5" name="Rectangle 54"/>
          <p:cNvSpPr/>
          <p:nvPr/>
        </p:nvSpPr>
        <p:spPr>
          <a:xfrm>
            <a:off x="354264" y="2365622"/>
            <a:ext cx="462003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transmet ensuite toutes les informations sur mon besoin aux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Stewards et Data Engineer </a:t>
            </a:r>
          </a:p>
        </p:txBody>
      </p:sp>
      <p:pic>
        <p:nvPicPr>
          <p:cNvPr id="34" name="Image 33"/>
          <p:cNvPicPr>
            <a:picLocks noChangeAspect="1"/>
          </p:cNvPicPr>
          <p:nvPr/>
        </p:nvPicPr>
        <p:blipFill>
          <a:blip r:embed="rId11"/>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3837539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n°25</a:t>
            </a:r>
            <a:br>
              <a:rPr lang="fr-FR" sz="2000" dirty="0">
                <a:latin typeface="+mn-lt"/>
              </a:rPr>
            </a:br>
            <a:r>
              <a:rPr lang="fr-FR" sz="2000" dirty="0">
                <a:latin typeface="+mn-lt"/>
              </a:rPr>
              <a:t>Mise à disposition des données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5" name="Image 4"/>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Lst>
          </a:blip>
          <a:stretch>
            <a:fillRect/>
          </a:stretch>
        </p:blipFill>
        <p:spPr>
          <a:xfrm>
            <a:off x="3111906" y="2476500"/>
            <a:ext cx="5181600" cy="4381500"/>
          </a:xfrm>
          <a:prstGeom prst="rect">
            <a:avLst/>
          </a:prstGeom>
        </p:spPr>
      </p:pic>
      <p:sp>
        <p:nvSpPr>
          <p:cNvPr id="42" name="Rectangle 41"/>
          <p:cNvSpPr/>
          <p:nvPr/>
        </p:nvSpPr>
        <p:spPr>
          <a:xfrm>
            <a:off x="1771665" y="4986523"/>
            <a:ext cx="1575587" cy="344069"/>
          </a:xfrm>
          <a:prstGeom prst="rect">
            <a:avLst/>
          </a:prstGeom>
        </p:spPr>
        <p:txBody>
          <a:bodyPr wrap="square">
            <a:spAutoFit/>
          </a:bodyPr>
          <a:lstStyle/>
          <a:p>
            <a:pPr lvl="0" algn="ctr">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43" name="Groupe 42"/>
          <p:cNvGrpSpPr/>
          <p:nvPr/>
        </p:nvGrpSpPr>
        <p:grpSpPr>
          <a:xfrm flipV="1">
            <a:off x="3181904" y="5158558"/>
            <a:ext cx="507826" cy="311920"/>
            <a:chOff x="6099805" y="6163140"/>
            <a:chExt cx="507826" cy="311920"/>
          </a:xfrm>
        </p:grpSpPr>
        <p:cxnSp>
          <p:nvCxnSpPr>
            <p:cNvPr id="44" name="Connecteur droit 43"/>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7079267" y="3135793"/>
            <a:ext cx="1486571" cy="355803"/>
          </a:xfrm>
          <a:prstGeom prst="rect">
            <a:avLst/>
          </a:prstGeom>
        </p:spPr>
        <p:txBody>
          <a:bodyPr wrap="square">
            <a:spAutoFit/>
          </a:bodyPr>
          <a:lstStyle/>
          <a:p>
            <a:pPr lvl="0" algn="ctr">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grpSp>
        <p:nvGrpSpPr>
          <p:cNvPr id="52" name="Groupe 51"/>
          <p:cNvGrpSpPr/>
          <p:nvPr/>
        </p:nvGrpSpPr>
        <p:grpSpPr>
          <a:xfrm flipH="1" flipV="1">
            <a:off x="6848873" y="3323902"/>
            <a:ext cx="308049" cy="311920"/>
            <a:chOff x="6299582" y="6163140"/>
            <a:chExt cx="308049" cy="311920"/>
          </a:xfrm>
        </p:grpSpPr>
        <p:cxnSp>
          <p:nvCxnSpPr>
            <p:cNvPr id="53" name="Connecteur droit 52"/>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V="1">
              <a:off x="6299582" y="6473827"/>
              <a:ext cx="776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a:xfrm>
            <a:off x="110717" y="2072634"/>
            <a:ext cx="4831949" cy="1973104"/>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Les Data Engineers créent mon espace DataLab</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p>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Ils travaillent avec les Data Stewards pour mettre les données à disposition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celui-ci en prenant le soin de mettre en place les traitements nécessaire pour respecter les demandes du CDMO.</a:t>
            </a:r>
          </a:p>
        </p:txBody>
      </p:sp>
      <p:grpSp>
        <p:nvGrpSpPr>
          <p:cNvPr id="34" name="Groupe 33"/>
          <p:cNvGrpSpPr/>
          <p:nvPr/>
        </p:nvGrpSpPr>
        <p:grpSpPr>
          <a:xfrm>
            <a:off x="745442" y="986685"/>
            <a:ext cx="7066026" cy="552080"/>
            <a:chOff x="745442" y="986685"/>
            <a:chExt cx="7066026" cy="552080"/>
          </a:xfrm>
        </p:grpSpPr>
        <p:grpSp>
          <p:nvGrpSpPr>
            <p:cNvPr id="35" name="Groupe 34"/>
            <p:cNvGrpSpPr/>
            <p:nvPr/>
          </p:nvGrpSpPr>
          <p:grpSpPr>
            <a:xfrm>
              <a:off x="745442" y="986685"/>
              <a:ext cx="7066026" cy="552080"/>
              <a:chOff x="2691257" y="529120"/>
              <a:chExt cx="7066026" cy="552080"/>
            </a:xfrm>
          </p:grpSpPr>
          <p:sp>
            <p:nvSpPr>
              <p:cNvPr id="41" name="Pentagone 4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Ellipse 54"/>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Ellipse 56"/>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0" name="Groupe 59"/>
              <p:cNvGrpSpPr/>
              <p:nvPr/>
            </p:nvGrpSpPr>
            <p:grpSpPr>
              <a:xfrm>
                <a:off x="8732261" y="529120"/>
                <a:ext cx="551453" cy="549030"/>
                <a:chOff x="9401004" y="529120"/>
                <a:chExt cx="551453" cy="549030"/>
              </a:xfrm>
            </p:grpSpPr>
            <p:sp>
              <p:nvSpPr>
                <p:cNvPr id="62" name="Ellipse 6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Image 6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1" name="Ellipse 60"/>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6" name="Image 3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7" name="Image 36"/>
            <p:cNvPicPr>
              <a:picLocks noChangeAspect="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8" name="Image 3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9" name="Image 38"/>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0" name="Image 39"/>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64" name="Image 63"/>
          <p:cNvPicPr>
            <a:picLocks noChangeAspect="1"/>
          </p:cNvPicPr>
          <p:nvPr/>
        </p:nvPicPr>
        <p:blipFill>
          <a:blip r:embed="rId11"/>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1264677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n°26</a:t>
            </a:r>
            <a:br>
              <a:rPr lang="fr-FR" sz="2000" dirty="0">
                <a:latin typeface="+mn-lt"/>
              </a:rPr>
            </a:br>
            <a:r>
              <a:rPr lang="fr-FR" sz="2000" dirty="0">
                <a:latin typeface="+mn-lt"/>
              </a:rPr>
              <a:t>Installation et paramétrage des outils</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Afficher en premier lieu le ruban violet complet avec l’icône de caddie et le texte associé, ainsi que le personnage Data Engineer,</a:t>
            </a:r>
          </a:p>
          <a:p>
            <a:pPr marL="285750" indent="-285750">
              <a:buFontTx/>
              <a:buChar char="-"/>
            </a:pPr>
            <a:r>
              <a:rPr lang="fr-FR" sz="1400" dirty="0">
                <a:solidFill>
                  <a:schemeClr val="bg1"/>
                </a:solidFill>
                <a:latin typeface="Calibri" panose="020F0502020204030204" pitchFamily="34" charset="0"/>
              </a:rPr>
              <a:t>Afficher le texte d’information</a:t>
            </a:r>
          </a:p>
          <a:p>
            <a:pPr marL="285750" indent="-285750">
              <a:buFontTx/>
              <a:buChar char="-"/>
            </a:pPr>
            <a:r>
              <a:rPr lang="fr-FR" sz="1400" dirty="0">
                <a:solidFill>
                  <a:schemeClr val="bg1"/>
                </a:solidFill>
                <a:latin typeface="Calibri" panose="020F0502020204030204" pitchFamily="34" charset="0"/>
              </a:rPr>
              <a:t>Puis afficher le bloc flèche gris et l’icône rouage puis l’image « Marc’s LAB »</a:t>
            </a:r>
          </a:p>
        </p:txBody>
      </p:sp>
      <p:pic>
        <p:nvPicPr>
          <p:cNvPr id="35" name="Image 34"/>
          <p:cNvPicPr>
            <a:picLocks noChangeAspect="1"/>
          </p:cNvPicPr>
          <p:nvPr/>
        </p:nvPicPr>
        <p:blipFill rotWithShape="1">
          <a:blip r:embed="rId2"/>
          <a:srcRect l="19857" r="65357"/>
          <a:stretch/>
        </p:blipFill>
        <p:spPr>
          <a:xfrm>
            <a:off x="1189942" y="3556602"/>
            <a:ext cx="873456" cy="3090940"/>
          </a:xfrm>
          <a:prstGeom prst="rect">
            <a:avLst/>
          </a:prstGeom>
        </p:spPr>
      </p:pic>
      <p:pic>
        <p:nvPicPr>
          <p:cNvPr id="4" name="Image 3"/>
          <p:cNvPicPr>
            <a:picLocks noChangeAspect="1"/>
          </p:cNvPicPr>
          <p:nvPr/>
        </p:nvPicPr>
        <p:blipFill>
          <a:blip r:embed="rId3"/>
          <a:stretch>
            <a:fillRect/>
          </a:stretch>
        </p:blipFill>
        <p:spPr>
          <a:xfrm>
            <a:off x="4742008" y="3924565"/>
            <a:ext cx="2379056" cy="2660523"/>
          </a:xfrm>
          <a:prstGeom prst="rect">
            <a:avLst/>
          </a:prstGeom>
        </p:spPr>
      </p:pic>
      <p:grpSp>
        <p:nvGrpSpPr>
          <p:cNvPr id="9" name="Groupe 8"/>
          <p:cNvGrpSpPr/>
          <p:nvPr/>
        </p:nvGrpSpPr>
        <p:grpSpPr>
          <a:xfrm>
            <a:off x="-413514" y="1986422"/>
            <a:ext cx="4053970" cy="1692607"/>
            <a:chOff x="-876580" y="2074551"/>
            <a:chExt cx="4053970" cy="1692607"/>
          </a:xfrm>
        </p:grpSpPr>
        <p:sp>
          <p:nvSpPr>
            <p:cNvPr id="7" name="Rectangle à coins arrondis 6"/>
            <p:cNvSpPr/>
            <p:nvPr/>
          </p:nvSpPr>
          <p:spPr>
            <a:xfrm>
              <a:off x="-876580" y="2074673"/>
              <a:ext cx="3950643" cy="614841"/>
            </a:xfrm>
            <a:prstGeom prst="roundRect">
              <a:avLst>
                <a:gd name="adj" fmla="val 3554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à coins arrondis 54"/>
            <p:cNvSpPr/>
            <p:nvPr/>
          </p:nvSpPr>
          <p:spPr>
            <a:xfrm rot="16200000">
              <a:off x="2310364" y="2430910"/>
              <a:ext cx="1120060" cy="40734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à coins arrondis 56"/>
            <p:cNvSpPr/>
            <p:nvPr/>
          </p:nvSpPr>
          <p:spPr>
            <a:xfrm rot="19133076">
              <a:off x="1817766" y="3106380"/>
              <a:ext cx="1359624" cy="428693"/>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12865" y="2159575"/>
              <a:ext cx="468418" cy="468418"/>
            </a:xfrm>
            <a:prstGeom prst="rect">
              <a:avLst/>
            </a:prstGeom>
          </p:spPr>
        </p:pic>
        <p:sp>
          <p:nvSpPr>
            <p:cNvPr id="6" name="ZoneTexte 5"/>
            <p:cNvSpPr txBox="1"/>
            <p:nvPr/>
          </p:nvSpPr>
          <p:spPr>
            <a:xfrm>
              <a:off x="735757" y="2217582"/>
              <a:ext cx="2229880" cy="338554"/>
            </a:xfrm>
            <a:prstGeom prst="rect">
              <a:avLst/>
            </a:prstGeom>
            <a:noFill/>
          </p:spPr>
          <p:txBody>
            <a:bodyPr wrap="square" rtlCol="0">
              <a:spAutoFit/>
            </a:bodyPr>
            <a:lstStyle/>
            <a:p>
              <a:r>
                <a:rPr lang="fr-FR" sz="1600" dirty="0">
                  <a:solidFill>
                    <a:schemeClr val="bg1"/>
                  </a:solidFill>
                </a:rPr>
                <a:t>Mes demandes d’outils</a:t>
              </a:r>
            </a:p>
          </p:txBody>
        </p:sp>
        <p:sp>
          <p:nvSpPr>
            <p:cNvPr id="8" name="Pentagone 7"/>
            <p:cNvSpPr/>
            <p:nvPr/>
          </p:nvSpPr>
          <p:spPr>
            <a:xfrm rot="8298822">
              <a:off x="1556816" y="3345556"/>
              <a:ext cx="1340107" cy="421602"/>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6" name="Pentagone 65"/>
          <p:cNvSpPr/>
          <p:nvPr/>
        </p:nvSpPr>
        <p:spPr>
          <a:xfrm>
            <a:off x="2574317" y="5051907"/>
            <a:ext cx="1637718" cy="405843"/>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63540" y="4808798"/>
            <a:ext cx="892059" cy="892059"/>
          </a:xfrm>
          <a:prstGeom prst="rect">
            <a:avLst/>
          </a:prstGeom>
        </p:spPr>
      </p:pic>
      <p:sp>
        <p:nvSpPr>
          <p:cNvPr id="67" name="Rectangle 66"/>
          <p:cNvSpPr/>
          <p:nvPr/>
        </p:nvSpPr>
        <p:spPr>
          <a:xfrm>
            <a:off x="3899910" y="2312387"/>
            <a:ext cx="409076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 Data Engineer met à disposition sur mon espace DataLab les outils communautaires demandés.</a:t>
            </a:r>
          </a:p>
        </p:txBody>
      </p:sp>
      <p:grpSp>
        <p:nvGrpSpPr>
          <p:cNvPr id="36" name="Groupe 35"/>
          <p:cNvGrpSpPr/>
          <p:nvPr/>
        </p:nvGrpSpPr>
        <p:grpSpPr>
          <a:xfrm>
            <a:off x="745442" y="986685"/>
            <a:ext cx="7066026" cy="552080"/>
            <a:chOff x="745442" y="986685"/>
            <a:chExt cx="7066026" cy="552080"/>
          </a:xfrm>
        </p:grpSpPr>
        <p:grpSp>
          <p:nvGrpSpPr>
            <p:cNvPr id="37" name="Groupe 36"/>
            <p:cNvGrpSpPr/>
            <p:nvPr/>
          </p:nvGrpSpPr>
          <p:grpSpPr>
            <a:xfrm>
              <a:off x="745442" y="986685"/>
              <a:ext cx="7066026" cy="552080"/>
              <a:chOff x="2691257" y="529120"/>
              <a:chExt cx="7066026" cy="552080"/>
            </a:xfrm>
          </p:grpSpPr>
          <p:sp>
            <p:nvSpPr>
              <p:cNvPr id="43" name="Pentagone 42"/>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3" name="Groupe 52"/>
              <p:cNvGrpSpPr/>
              <p:nvPr/>
            </p:nvGrpSpPr>
            <p:grpSpPr>
              <a:xfrm>
                <a:off x="8732261" y="529120"/>
                <a:ext cx="551453" cy="549030"/>
                <a:chOff x="9401004" y="529120"/>
                <a:chExt cx="551453" cy="549030"/>
              </a:xfrm>
            </p:grpSpPr>
            <p:sp>
              <p:nvSpPr>
                <p:cNvPr id="56" name="Ellipse 5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8" name="Image 57"/>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4" name="Ellipse 5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8" name="Image 3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9" name="Image 38"/>
            <p:cNvPicPr>
              <a:picLocks noChangeAspect="1"/>
            </p:cNvPicPr>
            <p:nvPr/>
          </p:nvPicPr>
          <p:blipFill>
            <a:blip r:embed="rId9" cstate="email">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0" name="Image 39"/>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1" name="Image 40"/>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2" name="Image 41"/>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9" name="Image 58"/>
          <p:cNvPicPr>
            <a:picLocks noChangeAspect="1"/>
          </p:cNvPicPr>
          <p:nvPr/>
        </p:nvPicPr>
        <p:blipFill>
          <a:blip r:embed="rId14"/>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2392897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n°27</a:t>
            </a:r>
            <a:br>
              <a:rPr lang="fr-FR" sz="2000" dirty="0">
                <a:latin typeface="+mn-lt"/>
              </a:rPr>
            </a:br>
            <a:r>
              <a:rPr lang="fr-FR" sz="2000" dirty="0">
                <a:latin typeface="+mn-lt"/>
              </a:rPr>
              <a:t>Espace DataLab disponible</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13" name="Groupe 12"/>
          <p:cNvGrpSpPr/>
          <p:nvPr/>
        </p:nvGrpSpPr>
        <p:grpSpPr>
          <a:xfrm>
            <a:off x="1824109" y="2300510"/>
            <a:ext cx="4790703" cy="3026768"/>
            <a:chOff x="1934734" y="2607598"/>
            <a:chExt cx="4790703" cy="3026768"/>
          </a:xfrm>
        </p:grpSpPr>
        <p:pic>
          <p:nvPicPr>
            <p:cNvPr id="12" name="Image 11"/>
            <p:cNvPicPr>
              <a:picLocks noChangeAspect="1"/>
            </p:cNvPicPr>
            <p:nvPr/>
          </p:nvPicPr>
          <p:blipFill>
            <a:blip r:embed="rId2"/>
            <a:stretch>
              <a:fillRect/>
            </a:stretch>
          </p:blipFill>
          <p:spPr>
            <a:xfrm>
              <a:off x="5481745" y="2695839"/>
              <a:ext cx="1243692" cy="2938527"/>
            </a:xfrm>
            <a:prstGeom prst="rect">
              <a:avLst/>
            </a:prstGeom>
          </p:spPr>
        </p:pic>
        <p:pic>
          <p:nvPicPr>
            <p:cNvPr id="70" name="Image 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sp>
        <p:nvSpPr>
          <p:cNvPr id="71" name="Rectangle 70"/>
          <p:cNvSpPr/>
          <p:nvPr/>
        </p:nvSpPr>
        <p:spPr>
          <a:xfrm>
            <a:off x="569714" y="5411546"/>
            <a:ext cx="741973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À l’issue des travaux, mon responsable DataLab m’informe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que mon espace DataLab est disponible et me fournit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informations nécessaires pour accéder et utiliser celui-ci.</a:t>
            </a:r>
          </a:p>
        </p:txBody>
      </p:sp>
      <p:pic>
        <p:nvPicPr>
          <p:cNvPr id="15" name="Image 14"/>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3932697" y="1982460"/>
            <a:ext cx="718764" cy="718764"/>
          </a:xfrm>
          <a:prstGeom prst="rect">
            <a:avLst/>
          </a:prstGeom>
        </p:spPr>
      </p:pic>
      <p:cxnSp>
        <p:nvCxnSpPr>
          <p:cNvPr id="17" name="Connecteur droit 16"/>
          <p:cNvCxnSpPr/>
          <p:nvPr/>
        </p:nvCxnSpPr>
        <p:spPr>
          <a:xfrm>
            <a:off x="3625299" y="2809513"/>
            <a:ext cx="143289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flipV="1">
            <a:off x="4552693" y="2809513"/>
            <a:ext cx="1206372" cy="42034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53" name="Image 52"/>
          <p:cNvPicPr>
            <a:picLocks noChangeAspect="1"/>
          </p:cNvPicPr>
          <p:nvPr/>
        </p:nvPicPr>
        <p:blipFill>
          <a:blip r:embed="rId12"/>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1375523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p:txBody>
          <a:bodyPr/>
          <a:lstStyle/>
          <a:p>
            <a:r>
              <a:rPr lang="fr-FR" sz="2000" b="1" dirty="0">
                <a:latin typeface="+mn-lt"/>
              </a:rPr>
              <a:t>Ecran n°28</a:t>
            </a:r>
            <a:br>
              <a:rPr lang="fr-FR" sz="2000" dirty="0">
                <a:latin typeface="+mn-lt"/>
              </a:rPr>
            </a:br>
            <a:r>
              <a:rPr lang="fr-FR" sz="2000" dirty="0">
                <a:latin typeface="+mn-lt"/>
              </a:rPr>
              <a:t>Lancement de l’expérimentation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Afficher en premier lieu le personnage et le bureau</a:t>
            </a:r>
          </a:p>
          <a:p>
            <a:pPr marL="285750" indent="-285750">
              <a:buFontTx/>
              <a:buChar char="-"/>
            </a:pPr>
            <a:r>
              <a:rPr lang="fr-FR" sz="1400" dirty="0">
                <a:solidFill>
                  <a:schemeClr val="bg1"/>
                </a:solidFill>
                <a:latin typeface="Calibri" panose="020F0502020204030204" pitchFamily="34" charset="0"/>
              </a:rPr>
              <a:t>Puis afficher le bloc de texte</a:t>
            </a:r>
          </a:p>
        </p:txBody>
      </p:sp>
      <p:sp>
        <p:nvSpPr>
          <p:cNvPr id="30" name="Rectangle 29"/>
          <p:cNvSpPr/>
          <p:nvPr/>
        </p:nvSpPr>
        <p:spPr>
          <a:xfrm>
            <a:off x="1470753" y="2305723"/>
            <a:ext cx="475026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Impatient,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j’accède à mon espace DataLab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et constate que mes données sont bien chargées et que les outils sont bien déployés.</a:t>
            </a:r>
          </a:p>
        </p:txBody>
      </p:sp>
      <p:grpSp>
        <p:nvGrpSpPr>
          <p:cNvPr id="27" name="Groupe 26"/>
          <p:cNvGrpSpPr/>
          <p:nvPr/>
        </p:nvGrpSpPr>
        <p:grpSpPr>
          <a:xfrm>
            <a:off x="745442" y="986685"/>
            <a:ext cx="7066026" cy="552080"/>
            <a:chOff x="745442" y="986685"/>
            <a:chExt cx="7066026" cy="552080"/>
          </a:xfrm>
        </p:grpSpPr>
        <p:grpSp>
          <p:nvGrpSpPr>
            <p:cNvPr id="29" name="Groupe 28"/>
            <p:cNvGrpSpPr/>
            <p:nvPr/>
          </p:nvGrpSpPr>
          <p:grpSpPr>
            <a:xfrm>
              <a:off x="745442" y="986685"/>
              <a:ext cx="7066026" cy="552080"/>
              <a:chOff x="2691257" y="529120"/>
              <a:chExt cx="7066026" cy="552080"/>
            </a:xfrm>
          </p:grpSpPr>
          <p:sp>
            <p:nvSpPr>
              <p:cNvPr id="38" name="Pentagone 3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e 42"/>
              <p:cNvGrpSpPr/>
              <p:nvPr/>
            </p:nvGrpSpPr>
            <p:grpSpPr>
              <a:xfrm>
                <a:off x="8732261" y="529120"/>
                <a:ext cx="551453" cy="549030"/>
                <a:chOff x="9401004" y="529120"/>
                <a:chExt cx="551453" cy="549030"/>
              </a:xfrm>
            </p:grpSpPr>
            <p:sp>
              <p:nvSpPr>
                <p:cNvPr id="45" name="Ellipse 4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4" name="Ellipse 4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4" name="Image 33"/>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5" name="Image 3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6" name="Image 35"/>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7" name="Image 3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6" name="Image 25"/>
          <p:cNvPicPr>
            <a:picLocks noChangeAspect="1"/>
          </p:cNvPicPr>
          <p:nvPr/>
        </p:nvPicPr>
        <p:blipFill>
          <a:blip r:embed="rId10"/>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2325954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p:txBody>
          <a:bodyPr/>
          <a:lstStyle/>
          <a:p>
            <a:r>
              <a:rPr lang="fr-FR" sz="2000" b="1" dirty="0">
                <a:latin typeface="+mn-lt"/>
              </a:rPr>
              <a:t>Ecran n°29</a:t>
            </a:r>
            <a:br>
              <a:rPr lang="fr-FR" sz="2000" dirty="0">
                <a:latin typeface="+mn-lt"/>
              </a:rPr>
            </a:br>
            <a:r>
              <a:rPr lang="fr-FR" sz="2000" dirty="0">
                <a:latin typeface="+mn-lt"/>
              </a:rPr>
              <a:t>Lancement de l’expérimentation</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815882"/>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Afficher en premier lieu le personnage et le bureau</a:t>
            </a:r>
          </a:p>
          <a:p>
            <a:pPr marL="285750" indent="-285750">
              <a:buFontTx/>
              <a:buChar char="-"/>
            </a:pPr>
            <a:r>
              <a:rPr lang="fr-FR" sz="1400" dirty="0">
                <a:solidFill>
                  <a:schemeClr val="bg1"/>
                </a:solidFill>
                <a:latin typeface="Calibri" panose="020F0502020204030204" pitchFamily="34" charset="0"/>
              </a:rPr>
              <a:t>Puis afficher le premier bloc de texte (celui du haut)</a:t>
            </a:r>
          </a:p>
          <a:p>
            <a:pPr marL="285750" indent="-285750">
              <a:buFontTx/>
              <a:buChar char="-"/>
            </a:pPr>
            <a:r>
              <a:rPr lang="fr-FR" sz="1400" dirty="0">
                <a:solidFill>
                  <a:schemeClr val="bg1"/>
                </a:solidFill>
                <a:latin typeface="Calibri" panose="020F0502020204030204" pitchFamily="34" charset="0"/>
              </a:rPr>
              <a:t>Puis afficher le second bloc de texte</a:t>
            </a:r>
          </a:p>
        </p:txBody>
      </p:sp>
      <p:sp>
        <p:nvSpPr>
          <p:cNvPr id="32" name="Rectangle 31"/>
          <p:cNvSpPr/>
          <p:nvPr/>
        </p:nvSpPr>
        <p:spPr>
          <a:xfrm>
            <a:off x="3154953" y="2620522"/>
            <a:ext cx="5029231" cy="127778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découvre un espace où je dispose d’une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autonomie renforcée</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Contrairement à mes DataSpaces, je peux exécuter des traitements à la demande sur les données de mon espace DataLab.</a:t>
            </a:r>
          </a:p>
        </p:txBody>
      </p:sp>
      <p:grpSp>
        <p:nvGrpSpPr>
          <p:cNvPr id="27" name="Groupe 26"/>
          <p:cNvGrpSpPr/>
          <p:nvPr/>
        </p:nvGrpSpPr>
        <p:grpSpPr>
          <a:xfrm>
            <a:off x="745442" y="986685"/>
            <a:ext cx="7066026" cy="552080"/>
            <a:chOff x="745442" y="986685"/>
            <a:chExt cx="7066026" cy="552080"/>
          </a:xfrm>
        </p:grpSpPr>
        <p:grpSp>
          <p:nvGrpSpPr>
            <p:cNvPr id="29" name="Groupe 28"/>
            <p:cNvGrpSpPr/>
            <p:nvPr/>
          </p:nvGrpSpPr>
          <p:grpSpPr>
            <a:xfrm>
              <a:off x="745442" y="986685"/>
              <a:ext cx="7066026" cy="552080"/>
              <a:chOff x="2691257" y="529120"/>
              <a:chExt cx="7066026" cy="552080"/>
            </a:xfrm>
          </p:grpSpPr>
          <p:sp>
            <p:nvSpPr>
              <p:cNvPr id="38" name="Pentagone 3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5381632" y="529121"/>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3" name="Groupe 42"/>
              <p:cNvGrpSpPr/>
              <p:nvPr/>
            </p:nvGrpSpPr>
            <p:grpSpPr>
              <a:xfrm>
                <a:off x="8732261" y="529120"/>
                <a:ext cx="551453" cy="549030"/>
                <a:chOff x="9401004" y="529120"/>
                <a:chExt cx="551453" cy="549030"/>
              </a:xfrm>
            </p:grpSpPr>
            <p:sp>
              <p:nvSpPr>
                <p:cNvPr id="45" name="Ellipse 4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4" name="Ellipse 4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3" name="Image 3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4" name="Image 33"/>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5" name="Image 3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6" name="Image 35"/>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7" name="Image 36"/>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6" name="Image 25"/>
          <p:cNvPicPr>
            <a:picLocks noChangeAspect="1"/>
          </p:cNvPicPr>
          <p:nvPr/>
        </p:nvPicPr>
        <p:blipFill>
          <a:blip r:embed="rId10"/>
          <a:stretch>
            <a:fillRect/>
          </a:stretch>
        </p:blipFill>
        <p:spPr>
          <a:xfrm>
            <a:off x="9330932" y="5814954"/>
            <a:ext cx="2255981" cy="932705"/>
          </a:xfrm>
          <a:prstGeom prst="rect">
            <a:avLst/>
          </a:prstGeom>
        </p:spPr>
      </p:pic>
    </p:spTree>
    <p:extLst>
      <p:ext uri="{BB962C8B-B14F-4D97-AF65-F5344CB8AC3E}">
        <p14:creationId xmlns:p14="http://schemas.microsoft.com/office/powerpoint/2010/main" val="3054943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a:latin typeface="+mn-lt"/>
              </a:rPr>
              <a:t>Ecran n°30</a:t>
            </a:r>
            <a:br>
              <a:rPr lang="fr-FR" sz="2000" dirty="0">
                <a:latin typeface="+mn-lt"/>
              </a:rPr>
            </a:br>
            <a:r>
              <a:rPr lang="fr-FR" sz="2000" dirty="0">
                <a:latin typeface="+mn-lt"/>
              </a:rPr>
              <a:t>Ajout de données</a:t>
            </a:r>
          </a:p>
        </p:txBody>
      </p:sp>
      <p:sp>
        <p:nvSpPr>
          <p:cNvPr id="48" name="Espace réservé du texte 47"/>
          <p:cNvSpPr>
            <a:spLocks noGrp="1"/>
          </p:cNvSpPr>
          <p:nvPr>
            <p:ph type="body" sz="quarter" idx="13"/>
          </p:nvPr>
        </p:nvSpPr>
        <p:spPr/>
        <p:txBody>
          <a:bodyPr/>
          <a:lstStyle/>
          <a:p>
            <a:r>
              <a:rPr lang="fr-FR" b="1" dirty="0"/>
              <a:t>Message clé : </a:t>
            </a:r>
            <a:r>
              <a:rPr lang="fr-FR" dirty="0"/>
              <a:t>les utilisateurs peuvent compléter les données mise à disposition depuis le DataLake</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30" name="Rectangle 29"/>
          <p:cNvSpPr/>
          <p:nvPr/>
        </p:nvSpPr>
        <p:spPr>
          <a:xfrm>
            <a:off x="3743663" y="2594447"/>
            <a:ext cx="4625369" cy="265527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dispose d’un fichier de données statistiques fourni par l’un de mes partenaires ainsi que d’une source de données Open Data que je souhaite croiser avec les données qui m’ont été mises à disposition.</a:t>
            </a:r>
          </a:p>
          <a:p>
            <a:pPr lvl="0" algn="ctr">
              <a:lnSpc>
                <a:spcPct val="107000"/>
              </a:lnSpc>
              <a:spcAft>
                <a:spcPts val="800"/>
              </a:spcAft>
            </a:pPr>
            <a:endParaRPr lang="fr-FR" dirty="0">
              <a:solidFill>
                <a:schemeClr val="tx1">
                  <a:lumMod val="75000"/>
                  <a:lumOff val="25000"/>
                </a:schemeClr>
              </a:solidFill>
              <a:ea typeface="Yu Gothic Light" panose="020B0300000000000000" pitchFamily="34" charset="-128"/>
              <a:cs typeface="Times New Roman" panose="02020603050405020304" pitchFamily="18" charset="0"/>
            </a:endParaRP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décide de compléter les données de mon espace DataLab avec ces données externes.</a:t>
            </a:r>
          </a:p>
        </p:txBody>
      </p:sp>
      <p:pic>
        <p:nvPicPr>
          <p:cNvPr id="2" name="Image 1"/>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rot="21170930">
            <a:off x="1087003" y="2074922"/>
            <a:ext cx="656287" cy="656287"/>
          </a:xfrm>
          <a:prstGeom prst="rect">
            <a:avLst/>
          </a:prstGeom>
        </p:spPr>
      </p:pic>
      <p:pic>
        <p:nvPicPr>
          <p:cNvPr id="3" name="Image 2"/>
          <p:cNvPicPr>
            <a:picLocks noChangeAspect="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87170">
            <a:off x="2623797" y="2252312"/>
            <a:ext cx="893620" cy="893620"/>
          </a:xfrm>
          <a:prstGeom prst="rect">
            <a:avLst/>
          </a:prstGeom>
        </p:spPr>
      </p:pic>
      <p:sp>
        <p:nvSpPr>
          <p:cNvPr id="33" name="Freeform 89"/>
          <p:cNvSpPr>
            <a:spLocks/>
          </p:cNvSpPr>
          <p:nvPr/>
        </p:nvSpPr>
        <p:spPr bwMode="auto">
          <a:xfrm rot="8416152">
            <a:off x="2178826" y="3334729"/>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4" name="Freeform 89"/>
          <p:cNvSpPr>
            <a:spLocks/>
          </p:cNvSpPr>
          <p:nvPr/>
        </p:nvSpPr>
        <p:spPr bwMode="auto">
          <a:xfrm rot="13499643" flipH="1">
            <a:off x="1478163" y="2931316"/>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pic>
        <p:nvPicPr>
          <p:cNvPr id="36" name="Image 35"/>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82556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6738537" y="2763357"/>
            <a:ext cx="1249595" cy="2653169"/>
          </a:xfrm>
          <a:prstGeom prst="rect">
            <a:avLst/>
          </a:prstGeom>
        </p:spPr>
      </p:pic>
      <p:sp>
        <p:nvSpPr>
          <p:cNvPr id="47" name="Titre 46"/>
          <p:cNvSpPr>
            <a:spLocks noGrp="1"/>
          </p:cNvSpPr>
          <p:nvPr>
            <p:ph type="title"/>
          </p:nvPr>
        </p:nvSpPr>
        <p:spPr/>
        <p:txBody>
          <a:bodyPr/>
          <a:lstStyle/>
          <a:p>
            <a:r>
              <a:rPr lang="fr-FR" sz="2000" b="1" dirty="0">
                <a:latin typeface="+mn-lt"/>
              </a:rPr>
              <a:t>Ecran n°4</a:t>
            </a:r>
            <a:br>
              <a:rPr lang="fr-FR" sz="2000" dirty="0">
                <a:latin typeface="+mn-lt"/>
              </a:rPr>
            </a:br>
            <a:r>
              <a:rPr lang="fr-FR" sz="2000" dirty="0">
                <a:latin typeface="+mn-lt"/>
              </a:rPr>
              <a:t>L’équipe DataLab – la photo de famille !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3"/>
          <a:stretch>
            <a:fillRect/>
          </a:stretch>
        </p:blipFill>
        <p:spPr>
          <a:xfrm>
            <a:off x="9315912" y="5821650"/>
            <a:ext cx="2252149" cy="931121"/>
          </a:xfrm>
          <a:prstGeom prst="rect">
            <a:avLst/>
          </a:prstGeom>
        </p:spPr>
      </p:pic>
      <p:sp>
        <p:nvSpPr>
          <p:cNvPr id="26" name="Rectangle 25"/>
          <p:cNvSpPr/>
          <p:nvPr/>
        </p:nvSpPr>
        <p:spPr>
          <a:xfrm>
            <a:off x="144204" y="1722585"/>
            <a:ext cx="8390729"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me présente les profils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d’experts qui l’accompagnent dans sa tâche :</a:t>
            </a:r>
          </a:p>
        </p:txBody>
      </p:sp>
      <p:sp>
        <p:nvSpPr>
          <p:cNvPr id="36" name="Rectangle 35"/>
          <p:cNvSpPr/>
          <p:nvPr/>
        </p:nvSpPr>
        <p:spPr>
          <a:xfrm>
            <a:off x="1331741" y="6030346"/>
            <a:ext cx="1575587"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grpSp>
        <p:nvGrpSpPr>
          <p:cNvPr id="12" name="Groupe 11"/>
          <p:cNvGrpSpPr/>
          <p:nvPr/>
        </p:nvGrpSpPr>
        <p:grpSpPr>
          <a:xfrm>
            <a:off x="1907013" y="2685374"/>
            <a:ext cx="5110766" cy="3095332"/>
            <a:chOff x="1290034" y="2954428"/>
            <a:chExt cx="5110766" cy="3095332"/>
          </a:xfrm>
        </p:grpSpPr>
        <p:grpSp>
          <p:nvGrpSpPr>
            <p:cNvPr id="4" name="Groupe 3"/>
            <p:cNvGrpSpPr/>
            <p:nvPr/>
          </p:nvGrpSpPr>
          <p:grpSpPr>
            <a:xfrm>
              <a:off x="1639152" y="2954428"/>
              <a:ext cx="4761648" cy="3095332"/>
              <a:chOff x="1639152" y="2954428"/>
              <a:chExt cx="4761648" cy="3095332"/>
            </a:xfrm>
          </p:grpSpPr>
          <p:pic>
            <p:nvPicPr>
              <p:cNvPr id="37" name="Image 36"/>
              <p:cNvPicPr>
                <a:picLocks noChangeAspect="1"/>
              </p:cNvPicPr>
              <p:nvPr/>
            </p:nvPicPr>
            <p:blipFill rotWithShape="1">
              <a:blip r:embed="rId4" cstate="email">
                <a:extLst>
                  <a:ext uri="{28A0092B-C50C-407E-A947-70E740481C1C}">
                    <a14:useLocalDpi xmlns:a14="http://schemas.microsoft.com/office/drawing/2010/main"/>
                  </a:ext>
                </a:extLst>
              </a:blip>
              <a:srcRect l="-1" r="-26120"/>
              <a:stretch/>
            </p:blipFill>
            <p:spPr>
              <a:xfrm>
                <a:off x="1639152" y="2954428"/>
                <a:ext cx="4761648" cy="2922223"/>
              </a:xfrm>
              <a:prstGeom prst="rect">
                <a:avLst/>
              </a:prstGeom>
            </p:spPr>
          </p:pic>
          <p:pic>
            <p:nvPicPr>
              <p:cNvPr id="38" name="Image 37"/>
              <p:cNvPicPr>
                <a:picLocks noChangeAspect="1"/>
              </p:cNvPicPr>
              <p:nvPr/>
            </p:nvPicPr>
            <p:blipFill rotWithShape="1">
              <a:blip r:embed="rId5" cstate="email">
                <a:extLst>
                  <a:ext uri="{28A0092B-C50C-407E-A947-70E740481C1C}">
                    <a14:useLocalDpi xmlns:a14="http://schemas.microsoft.com/office/drawing/2010/main"/>
                  </a:ext>
                </a:extLst>
              </a:blip>
              <a:srcRect l="75260"/>
              <a:stretch/>
            </p:blipFill>
            <p:spPr>
              <a:xfrm>
                <a:off x="5413244" y="2959065"/>
                <a:ext cx="781934" cy="3090695"/>
              </a:xfrm>
              <a:prstGeom prst="rect">
                <a:avLst/>
              </a:prstGeom>
            </p:spPr>
          </p:pic>
        </p:grpSp>
        <p:sp>
          <p:nvSpPr>
            <p:cNvPr id="8" name="Rectangle 7"/>
            <p:cNvSpPr/>
            <p:nvPr/>
          </p:nvSpPr>
          <p:spPr>
            <a:xfrm>
              <a:off x="1290034" y="3561999"/>
              <a:ext cx="456623" cy="388696"/>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4" name="Connecteur droit 13"/>
          <p:cNvCxnSpPr/>
          <p:nvPr/>
        </p:nvCxnSpPr>
        <p:spPr>
          <a:xfrm flipV="1">
            <a:off x="3127508" y="5621246"/>
            <a:ext cx="310020" cy="607537"/>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2855890" y="6227551"/>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6" name="Image 45"/>
          <p:cNvPicPr>
            <a:picLocks noChangeAspect="1"/>
          </p:cNvPicPr>
          <p:nvPr/>
        </p:nvPicPr>
        <p:blipFill rotWithShape="1">
          <a:blip r:embed="rId6"/>
          <a:srcRect l="20444"/>
          <a:stretch/>
        </p:blipFill>
        <p:spPr>
          <a:xfrm flipH="1">
            <a:off x="1108429" y="3009020"/>
            <a:ext cx="1039946" cy="2687065"/>
          </a:xfrm>
          <a:prstGeom prst="rect">
            <a:avLst/>
          </a:prstGeom>
        </p:spPr>
      </p:pic>
      <p:sp>
        <p:nvSpPr>
          <p:cNvPr id="55" name="Rectangle 54"/>
          <p:cNvSpPr/>
          <p:nvPr/>
        </p:nvSpPr>
        <p:spPr>
          <a:xfrm>
            <a:off x="6678208" y="5950097"/>
            <a:ext cx="1575587"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Scientist</a:t>
            </a:r>
          </a:p>
        </p:txBody>
      </p:sp>
      <p:grpSp>
        <p:nvGrpSpPr>
          <p:cNvPr id="18" name="Groupe 17"/>
          <p:cNvGrpSpPr/>
          <p:nvPr/>
        </p:nvGrpSpPr>
        <p:grpSpPr>
          <a:xfrm flipH="1">
            <a:off x="6328635" y="5841356"/>
            <a:ext cx="435250" cy="320665"/>
            <a:chOff x="6099805" y="6154395"/>
            <a:chExt cx="435250" cy="320665"/>
          </a:xfrm>
        </p:grpSpPr>
        <p:cxnSp>
          <p:nvCxnSpPr>
            <p:cNvPr id="56" name="Connecteur droit 55"/>
            <p:cNvCxnSpPr/>
            <p:nvPr/>
          </p:nvCxnSpPr>
          <p:spPr>
            <a:xfrm flipV="1">
              <a:off x="6371423" y="6154395"/>
              <a:ext cx="163632" cy="32066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Rectangle 57"/>
          <p:cNvSpPr/>
          <p:nvPr/>
        </p:nvSpPr>
        <p:spPr>
          <a:xfrm>
            <a:off x="3401855" y="5953106"/>
            <a:ext cx="1575587" cy="671915"/>
          </a:xfrm>
          <a:prstGeom prst="rect">
            <a:avLst/>
          </a:prstGeom>
        </p:spPr>
        <p:txBody>
          <a:bodyPr wrap="square">
            <a:spAutoFit/>
          </a:bodyPr>
          <a:lstStyle/>
          <a:p>
            <a:pPr lvl="0" algn="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Responsable DataLab</a:t>
            </a:r>
          </a:p>
        </p:txBody>
      </p:sp>
      <p:grpSp>
        <p:nvGrpSpPr>
          <p:cNvPr id="59" name="Groupe 58"/>
          <p:cNvGrpSpPr/>
          <p:nvPr/>
        </p:nvGrpSpPr>
        <p:grpSpPr>
          <a:xfrm>
            <a:off x="4965348" y="5616296"/>
            <a:ext cx="536698" cy="519471"/>
            <a:chOff x="6099805" y="5955590"/>
            <a:chExt cx="536698" cy="519471"/>
          </a:xfrm>
        </p:grpSpPr>
        <p:cxnSp>
          <p:nvCxnSpPr>
            <p:cNvPr id="60" name="Connecteur droit 59"/>
            <p:cNvCxnSpPr/>
            <p:nvPr/>
          </p:nvCxnSpPr>
          <p:spPr>
            <a:xfrm flipV="1">
              <a:off x="6371423" y="5955590"/>
              <a:ext cx="265080" cy="5194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258577" y="4893754"/>
            <a:ext cx="935183" cy="388696"/>
          </a:xfrm>
          <a:prstGeom prst="rect">
            <a:avLst/>
          </a:prstGeom>
        </p:spPr>
        <p:txBody>
          <a:bodyPr wrap="square">
            <a:spAutoFit/>
          </a:bodyPr>
          <a:lstStyle/>
          <a:p>
            <a:pPr lvl="0" algn="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CDMO</a:t>
            </a:r>
          </a:p>
        </p:txBody>
      </p:sp>
      <p:grpSp>
        <p:nvGrpSpPr>
          <p:cNvPr id="64" name="Groupe 63"/>
          <p:cNvGrpSpPr/>
          <p:nvPr/>
        </p:nvGrpSpPr>
        <p:grpSpPr>
          <a:xfrm>
            <a:off x="1202191" y="4946962"/>
            <a:ext cx="386861" cy="141494"/>
            <a:chOff x="6099805" y="6332333"/>
            <a:chExt cx="386861" cy="141494"/>
          </a:xfrm>
        </p:grpSpPr>
        <p:cxnSp>
          <p:nvCxnSpPr>
            <p:cNvPr id="65" name="Connecteur droit 64"/>
            <p:cNvCxnSpPr/>
            <p:nvPr/>
          </p:nvCxnSpPr>
          <p:spPr>
            <a:xfrm flipV="1">
              <a:off x="6373804" y="6332333"/>
              <a:ext cx="112862" cy="14114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e 66"/>
          <p:cNvGrpSpPr/>
          <p:nvPr/>
        </p:nvGrpSpPr>
        <p:grpSpPr>
          <a:xfrm rot="10800000" flipH="1">
            <a:off x="1713125" y="2709692"/>
            <a:ext cx="790470" cy="409815"/>
            <a:chOff x="6099805" y="6065245"/>
            <a:chExt cx="790470" cy="409815"/>
          </a:xfrm>
        </p:grpSpPr>
        <p:cxnSp>
          <p:nvCxnSpPr>
            <p:cNvPr id="68" name="Connecteur droit 67"/>
            <p:cNvCxnSpPr/>
            <p:nvPr/>
          </p:nvCxnSpPr>
          <p:spPr>
            <a:xfrm rot="10800000" flipH="1">
              <a:off x="6371423" y="6065245"/>
              <a:ext cx="518852" cy="40981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201132" y="2499342"/>
            <a:ext cx="1575587" cy="388696"/>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sp>
        <p:nvSpPr>
          <p:cNvPr id="89" name="Rectangle 88"/>
          <p:cNvSpPr/>
          <p:nvPr/>
        </p:nvSpPr>
        <p:spPr>
          <a:xfrm>
            <a:off x="7666540" y="1979921"/>
            <a:ext cx="1575587" cy="671915"/>
          </a:xfrm>
          <a:prstGeom prst="rect">
            <a:avLst/>
          </a:prstGeom>
        </p:spPr>
        <p:txBody>
          <a:bodyPr wrap="square">
            <a:spAutoFit/>
          </a:bodyPr>
          <a:lstStyle/>
          <a:p>
            <a:pPr lvl="0">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Data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Analyst</a:t>
            </a:r>
          </a:p>
        </p:txBody>
      </p:sp>
      <p:grpSp>
        <p:nvGrpSpPr>
          <p:cNvPr id="90" name="Groupe 89"/>
          <p:cNvGrpSpPr/>
          <p:nvPr/>
        </p:nvGrpSpPr>
        <p:grpSpPr>
          <a:xfrm flipH="1" flipV="1">
            <a:off x="7276540" y="2334099"/>
            <a:ext cx="401621" cy="438832"/>
            <a:chOff x="6099805" y="6036228"/>
            <a:chExt cx="401621" cy="438832"/>
          </a:xfrm>
        </p:grpSpPr>
        <p:cxnSp>
          <p:nvCxnSpPr>
            <p:cNvPr id="91" name="Connecteur droit 90"/>
            <p:cNvCxnSpPr/>
            <p:nvPr/>
          </p:nvCxnSpPr>
          <p:spPr>
            <a:xfrm flipV="1">
              <a:off x="6371423" y="6036228"/>
              <a:ext cx="130003" cy="43883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7" name="Groupe 86"/>
          <p:cNvGrpSpPr/>
          <p:nvPr/>
        </p:nvGrpSpPr>
        <p:grpSpPr>
          <a:xfrm>
            <a:off x="745442" y="986685"/>
            <a:ext cx="7066026" cy="552080"/>
            <a:chOff x="745442" y="986685"/>
            <a:chExt cx="7066026" cy="552080"/>
          </a:xfrm>
        </p:grpSpPr>
        <p:grpSp>
          <p:nvGrpSpPr>
            <p:cNvPr id="88" name="Groupe 87"/>
            <p:cNvGrpSpPr/>
            <p:nvPr/>
          </p:nvGrpSpPr>
          <p:grpSpPr>
            <a:xfrm>
              <a:off x="745442" y="986685"/>
              <a:ext cx="7066026" cy="552080"/>
              <a:chOff x="2691257" y="529120"/>
              <a:chExt cx="7066026" cy="552080"/>
            </a:xfrm>
          </p:grpSpPr>
          <p:sp>
            <p:nvSpPr>
              <p:cNvPr id="98" name="Pentagone 97"/>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Ellipse 100"/>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Ellipse 10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3" name="Groupe 102"/>
              <p:cNvGrpSpPr/>
              <p:nvPr/>
            </p:nvGrpSpPr>
            <p:grpSpPr>
              <a:xfrm>
                <a:off x="8732261" y="529120"/>
                <a:ext cx="551453" cy="549030"/>
                <a:chOff x="9401004" y="529120"/>
                <a:chExt cx="551453" cy="549030"/>
              </a:xfrm>
            </p:grpSpPr>
            <p:sp>
              <p:nvSpPr>
                <p:cNvPr id="105" name="Ellipse 10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6" name="Image 10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104" name="Ellipse 103"/>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93" name="Image 92"/>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94" name="Image 93"/>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95" name="Image 94"/>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96" name="Image 95"/>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97" name="Image 96"/>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262316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n°31</a:t>
            </a:r>
            <a:br>
              <a:rPr lang="fr-FR" sz="2000" dirty="0">
                <a:latin typeface="+mn-lt"/>
              </a:rPr>
            </a:br>
            <a:r>
              <a:rPr lang="fr-FR" sz="2000" dirty="0">
                <a:latin typeface="+mn-lt"/>
              </a:rPr>
              <a:t>Ajout de données - ATTENTION</a:t>
            </a:r>
          </a:p>
        </p:txBody>
      </p:sp>
      <p:sp>
        <p:nvSpPr>
          <p:cNvPr id="48" name="Espace réservé du texte 47"/>
          <p:cNvSpPr>
            <a:spLocks noGrp="1"/>
          </p:cNvSpPr>
          <p:nvPr>
            <p:ph type="body" sz="quarter" idx="13"/>
          </p:nvPr>
        </p:nvSpPr>
        <p:spPr/>
        <p:txBody>
          <a:bodyPr/>
          <a:lstStyle/>
          <a:p>
            <a:r>
              <a:rPr lang="fr-FR" b="1" dirty="0"/>
              <a:t>Message clé : </a:t>
            </a:r>
            <a:r>
              <a:rPr lang="fr-FR" dirty="0"/>
              <a:t>les utilisateurs sont responsables des données qu’ils ajoutent sur leur espace DataLab</a:t>
            </a:r>
            <a:endParaRPr lang="fr-FR" b="1" dirty="0"/>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8" name="Image 2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3275" y="2902046"/>
            <a:ext cx="3230968" cy="3351527"/>
          </a:xfrm>
          <a:prstGeom prst="rect">
            <a:avLst/>
          </a:prstGeom>
        </p:spPr>
      </p:pic>
      <p:sp>
        <p:nvSpPr>
          <p:cNvPr id="30" name="Rectangle 29"/>
          <p:cNvSpPr/>
          <p:nvPr/>
        </p:nvSpPr>
        <p:spPr>
          <a:xfrm>
            <a:off x="3743663" y="2594447"/>
            <a:ext cx="4625369" cy="2655279"/>
          </a:xfrm>
          <a:prstGeom prst="rect">
            <a:avLst/>
          </a:prstGeom>
        </p:spPr>
        <p:txBody>
          <a:bodyPr wrap="square">
            <a:spAutoFit/>
          </a:bodyPr>
          <a:lstStyle/>
          <a:p>
            <a:pPr lvl="0" algn="ctr">
              <a:lnSpc>
                <a:spcPct val="107000"/>
              </a:lnSpc>
              <a:spcAft>
                <a:spcPts val="800"/>
              </a:spcAft>
            </a:pPr>
            <a:r>
              <a:rPr lang="fr-FR" i="1" dirty="0">
                <a:solidFill>
                  <a:schemeClr val="bg1">
                    <a:lumMod val="85000"/>
                  </a:schemeClr>
                </a:solidFill>
                <a:ea typeface="Yu Gothic Light" panose="020B0300000000000000" pitchFamily="34" charset="-128"/>
                <a:cs typeface="Times New Roman" panose="02020603050405020304" pitchFamily="18" charset="0"/>
              </a:rPr>
              <a:t>Je dispose d’un fichier de données statistiques fourni par l’un de mes partenaires ainsi que d’une source de données Open Data que je souhaiterai croisée avec les données qui m’ont été mise à disposition.</a:t>
            </a:r>
          </a:p>
          <a:p>
            <a:pPr lvl="0" algn="ctr">
              <a:lnSpc>
                <a:spcPct val="107000"/>
              </a:lnSpc>
              <a:spcAft>
                <a:spcPts val="800"/>
              </a:spcAft>
            </a:pPr>
            <a:endParaRPr lang="fr-FR" dirty="0">
              <a:solidFill>
                <a:schemeClr val="bg1">
                  <a:lumMod val="65000"/>
                </a:schemeClr>
              </a:solidFill>
              <a:ea typeface="Yu Gothic Light" panose="020B0300000000000000" pitchFamily="34" charset="-128"/>
              <a:cs typeface="Times New Roman" panose="02020603050405020304" pitchFamily="18" charset="0"/>
            </a:endParaRPr>
          </a:p>
          <a:p>
            <a:pPr lvl="0" algn="ctr">
              <a:lnSpc>
                <a:spcPct val="107000"/>
              </a:lnSpc>
              <a:spcAft>
                <a:spcPts val="800"/>
              </a:spcAft>
            </a:pPr>
            <a:r>
              <a:rPr lang="fr-FR" dirty="0">
                <a:solidFill>
                  <a:schemeClr val="bg1">
                    <a:lumMod val="65000"/>
                  </a:schemeClr>
                </a:solidFill>
                <a:ea typeface="Yu Gothic Light" panose="020B0300000000000000" pitchFamily="34" charset="-128"/>
                <a:cs typeface="Times New Roman" panose="02020603050405020304" pitchFamily="18" charset="0"/>
              </a:rPr>
              <a:t>Je décide de compléter les données de mon espace DataLab avec ces données externes.</a:t>
            </a:r>
          </a:p>
        </p:txBody>
      </p:sp>
      <p:pic>
        <p:nvPicPr>
          <p:cNvPr id="2" name="Image 1"/>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rot="21170930">
            <a:off x="1087003" y="2074922"/>
            <a:ext cx="656287" cy="656287"/>
          </a:xfrm>
          <a:prstGeom prst="rect">
            <a:avLst/>
          </a:prstGeom>
        </p:spPr>
      </p:pic>
      <p:pic>
        <p:nvPicPr>
          <p:cNvPr id="3" name="Image 2"/>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rot="287170">
            <a:off x="2623797" y="2252312"/>
            <a:ext cx="893620" cy="893620"/>
          </a:xfrm>
          <a:prstGeom prst="rect">
            <a:avLst/>
          </a:prstGeom>
        </p:spPr>
      </p:pic>
      <p:sp>
        <p:nvSpPr>
          <p:cNvPr id="33" name="Freeform 89"/>
          <p:cNvSpPr>
            <a:spLocks/>
          </p:cNvSpPr>
          <p:nvPr/>
        </p:nvSpPr>
        <p:spPr bwMode="auto">
          <a:xfrm rot="8416152">
            <a:off x="2178826" y="3334729"/>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4" name="Freeform 89"/>
          <p:cNvSpPr>
            <a:spLocks/>
          </p:cNvSpPr>
          <p:nvPr/>
        </p:nvSpPr>
        <p:spPr bwMode="auto">
          <a:xfrm rot="13499643" flipH="1">
            <a:off x="1478163" y="2931316"/>
            <a:ext cx="952866" cy="500677"/>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5" name="Rectangle à coins arrondis 4"/>
          <p:cNvSpPr/>
          <p:nvPr/>
        </p:nvSpPr>
        <p:spPr>
          <a:xfrm>
            <a:off x="3349025" y="3214490"/>
            <a:ext cx="5253779" cy="2341124"/>
          </a:xfrm>
          <a:prstGeom prst="roundRect">
            <a:avLst>
              <a:gd name="adj" fmla="val 18682"/>
            </a:avLst>
          </a:prstGeom>
          <a:solidFill>
            <a:schemeClr val="tx1">
              <a:lumMod val="50000"/>
              <a:lumOff val="5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1265076">
            <a:off x="2690074" y="2926659"/>
            <a:ext cx="1465547" cy="1465547"/>
          </a:xfrm>
          <a:prstGeom prst="rect">
            <a:avLst/>
          </a:prstGeom>
        </p:spPr>
      </p:pic>
      <p:sp>
        <p:nvSpPr>
          <p:cNvPr id="6" name="ZoneTexte 5"/>
          <p:cNvSpPr txBox="1"/>
          <p:nvPr/>
        </p:nvSpPr>
        <p:spPr>
          <a:xfrm>
            <a:off x="4314107" y="3411938"/>
            <a:ext cx="3888199" cy="2031325"/>
          </a:xfrm>
          <a:prstGeom prst="rect">
            <a:avLst/>
          </a:prstGeom>
          <a:noFill/>
        </p:spPr>
        <p:txBody>
          <a:bodyPr wrap="square" rtlCol="0">
            <a:spAutoFit/>
          </a:bodyPr>
          <a:lstStyle/>
          <a:p>
            <a:pPr algn="just"/>
            <a:r>
              <a:rPr lang="fr-FR" b="1" dirty="0">
                <a:solidFill>
                  <a:schemeClr val="bg1"/>
                </a:solidFill>
              </a:rPr>
              <a:t>Je suis responsable </a:t>
            </a:r>
            <a:r>
              <a:rPr lang="fr-FR" dirty="0">
                <a:solidFill>
                  <a:schemeClr val="bg1"/>
                </a:solidFill>
              </a:rPr>
              <a:t>de mes actions d’ajout et d’export de données sur l’espace DataLab.</a:t>
            </a:r>
          </a:p>
          <a:p>
            <a:pPr algn="just"/>
            <a:endParaRPr lang="fr-FR" dirty="0">
              <a:solidFill>
                <a:schemeClr val="bg1"/>
              </a:solidFill>
            </a:endParaRPr>
          </a:p>
          <a:p>
            <a:pPr algn="just"/>
            <a:r>
              <a:rPr lang="fr-FR" dirty="0">
                <a:solidFill>
                  <a:schemeClr val="bg1"/>
                </a:solidFill>
              </a:rPr>
              <a:t>Je dois </a:t>
            </a:r>
            <a:r>
              <a:rPr lang="fr-FR" b="1" dirty="0">
                <a:solidFill>
                  <a:schemeClr val="bg1"/>
                </a:solidFill>
              </a:rPr>
              <a:t>proscrire l’ajout de données sensibles </a:t>
            </a:r>
            <a:r>
              <a:rPr lang="fr-FR" dirty="0">
                <a:solidFill>
                  <a:schemeClr val="bg1"/>
                </a:solidFill>
              </a:rPr>
              <a:t>sur celui-ci et bien </a:t>
            </a:r>
            <a:r>
              <a:rPr lang="fr-FR" b="1" dirty="0">
                <a:solidFill>
                  <a:schemeClr val="bg1"/>
                </a:solidFill>
              </a:rPr>
              <a:t>respecter les règles de sécurité et de conformité</a:t>
            </a:r>
            <a:r>
              <a:rPr lang="fr-FR" dirty="0">
                <a:solidFill>
                  <a:schemeClr val="bg1"/>
                </a:solidFill>
              </a:rPr>
              <a:t>.</a:t>
            </a:r>
          </a:p>
        </p:txBody>
      </p:sp>
      <p:pic>
        <p:nvPicPr>
          <p:cNvPr id="36" name="Image 35"/>
          <p:cNvPicPr>
            <a:picLocks noChangeAspect="1"/>
          </p:cNvPicPr>
          <p:nvPr/>
        </p:nvPicPr>
        <p:blipFill>
          <a:blip r:embed="rId12"/>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274793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13275" y="2902046"/>
            <a:ext cx="3230968" cy="3351527"/>
          </a:xfrm>
          <a:prstGeom prst="rect">
            <a:avLst/>
          </a:prstGeom>
        </p:spPr>
      </p:pic>
      <p:sp>
        <p:nvSpPr>
          <p:cNvPr id="10" name="Nuage 9"/>
          <p:cNvSpPr/>
          <p:nvPr/>
        </p:nvSpPr>
        <p:spPr>
          <a:xfrm>
            <a:off x="1825979" y="1908049"/>
            <a:ext cx="2389823" cy="1201057"/>
          </a:xfrm>
          <a:prstGeom prst="cloud">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Titre 46"/>
          <p:cNvSpPr>
            <a:spLocks noGrp="1"/>
          </p:cNvSpPr>
          <p:nvPr>
            <p:ph type="title"/>
          </p:nvPr>
        </p:nvSpPr>
        <p:spPr>
          <a:xfrm>
            <a:off x="202286" y="29354"/>
            <a:ext cx="5713288" cy="723600"/>
          </a:xfrm>
        </p:spPr>
        <p:txBody>
          <a:bodyPr/>
          <a:lstStyle/>
          <a:p>
            <a:r>
              <a:rPr lang="fr-FR" sz="2000" b="1" dirty="0">
                <a:latin typeface="+mn-lt"/>
              </a:rPr>
              <a:t>Ecran n°32</a:t>
            </a:r>
            <a:br>
              <a:rPr lang="fr-FR" sz="2000" b="1" dirty="0">
                <a:latin typeface="+mn-lt"/>
              </a:rPr>
            </a:br>
            <a:r>
              <a:rPr lang="fr-FR" sz="2000" dirty="0">
                <a:latin typeface="+mn-lt"/>
              </a:rPr>
              <a:t>Besoin de renfort</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7" name="Image 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89166" y="2110676"/>
            <a:ext cx="720000" cy="720000"/>
          </a:xfrm>
          <a:prstGeom prst="rect">
            <a:avLst/>
          </a:prstGeom>
        </p:spPr>
      </p:pic>
      <p:pic>
        <p:nvPicPr>
          <p:cNvPr id="8" name="Image 7"/>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28015" t="16501" r="31144" b="17863"/>
          <a:stretch/>
        </p:blipFill>
        <p:spPr>
          <a:xfrm rot="319660">
            <a:off x="2867861" y="2186725"/>
            <a:ext cx="382138" cy="614149"/>
          </a:xfrm>
          <a:prstGeom prst="rect">
            <a:avLst/>
          </a:prstGeom>
        </p:spPr>
      </p:pic>
      <p:sp>
        <p:nvSpPr>
          <p:cNvPr id="11" name="Ellipse 10"/>
          <p:cNvSpPr/>
          <p:nvPr/>
        </p:nvSpPr>
        <p:spPr>
          <a:xfrm>
            <a:off x="2208552" y="3087579"/>
            <a:ext cx="191575" cy="191575"/>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2112174" y="3348696"/>
            <a:ext cx="158326" cy="158326"/>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1945222" y="3561345"/>
            <a:ext cx="130848" cy="130848"/>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1767784" y="3720494"/>
            <a:ext cx="108139" cy="108139"/>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568804" y="3427859"/>
            <a:ext cx="462536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En travaillant sur la mise en place d’un traitement sur mon espace DataLab,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rencontre des difficultés.</a:t>
            </a:r>
          </a:p>
        </p:txBody>
      </p:sp>
      <p:pic>
        <p:nvPicPr>
          <p:cNvPr id="33" name="Image 32"/>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37349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a:latin typeface="+mn-lt"/>
              </a:rPr>
              <a:t>Ecran n°33</a:t>
            </a:r>
            <a:br>
              <a:rPr lang="fr-FR" sz="2000" b="1" dirty="0">
                <a:latin typeface="+mn-lt"/>
              </a:rPr>
            </a:br>
            <a:r>
              <a:rPr lang="fr-FR" sz="2000" dirty="0">
                <a:latin typeface="+mn-lt"/>
              </a:rPr>
              <a:t>Demande d’assistance</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33" name="Freeform 89"/>
          <p:cNvSpPr>
            <a:spLocks/>
          </p:cNvSpPr>
          <p:nvPr/>
        </p:nvSpPr>
        <p:spPr bwMode="auto">
          <a:xfrm rot="8163522" flipH="1">
            <a:off x="1978615" y="2756155"/>
            <a:ext cx="1152968" cy="550745"/>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pic>
        <p:nvPicPr>
          <p:cNvPr id="3" name="Image 2"/>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1357098">
            <a:off x="2123093" y="2297116"/>
            <a:ext cx="528174" cy="528174"/>
          </a:xfrm>
          <a:prstGeom prst="rect">
            <a:avLst/>
          </a:prstGeom>
        </p:spPr>
      </p:pic>
      <p:sp>
        <p:nvSpPr>
          <p:cNvPr id="36" name="Rectangle 35"/>
          <p:cNvSpPr/>
          <p:nvPr/>
        </p:nvSpPr>
        <p:spPr>
          <a:xfrm>
            <a:off x="3058930" y="2470456"/>
            <a:ext cx="4625369"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contacte mon responsable DataLab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lui demander de l’aide.</a:t>
            </a:r>
            <a:endParaRPr lang="fr-FR" b="1" dirty="0">
              <a:solidFill>
                <a:schemeClr val="tx1">
                  <a:lumMod val="75000"/>
                  <a:lumOff val="25000"/>
                </a:schemeClr>
              </a:solidFill>
              <a:ea typeface="Yu Gothic Light" panose="020B0300000000000000" pitchFamily="34" charset="-128"/>
              <a:cs typeface="Times New Roman" panose="02020603050405020304" pitchFamily="18" charset="0"/>
            </a:endParaRPr>
          </a:p>
        </p:txBody>
      </p:sp>
      <p:pic>
        <p:nvPicPr>
          <p:cNvPr id="37" name="Image 36"/>
          <p:cNvPicPr>
            <a:picLocks noChangeAspect="1"/>
          </p:cNvPicPr>
          <p:nvPr/>
        </p:nvPicPr>
        <p:blipFill>
          <a:blip r:embed="rId10"/>
          <a:stretch>
            <a:fillRect/>
          </a:stretch>
        </p:blipFill>
        <p:spPr>
          <a:xfrm>
            <a:off x="7321098" y="2192438"/>
            <a:ext cx="525276" cy="1241094"/>
          </a:xfrm>
          <a:prstGeom prst="rect">
            <a:avLst/>
          </a:prstGeom>
        </p:spPr>
      </p:pic>
      <p:pic>
        <p:nvPicPr>
          <p:cNvPr id="29" name="Image 28"/>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25815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39"/>
          <p:cNvPicPr>
            <a:picLocks noChangeAspect="1"/>
          </p:cNvPicPr>
          <p:nvPr/>
        </p:nvPicPr>
        <p:blipFill>
          <a:blip r:embed="rId2"/>
          <a:stretch>
            <a:fillRect/>
          </a:stretch>
        </p:blipFill>
        <p:spPr>
          <a:xfrm>
            <a:off x="55881" y="2402307"/>
            <a:ext cx="3456732" cy="3828620"/>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a:latin typeface="+mn-lt"/>
              </a:rPr>
              <a:t>Ecran n°34</a:t>
            </a:r>
            <a:br>
              <a:rPr lang="fr-FR" sz="2000" b="1" dirty="0">
                <a:latin typeface="+mn-lt"/>
              </a:rPr>
            </a:br>
            <a:r>
              <a:rPr lang="fr-FR" sz="2000" dirty="0">
                <a:latin typeface="+mn-lt"/>
              </a:rPr>
              <a:t>Mise en relation avec les Data Scientist</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33" name="Freeform 89"/>
          <p:cNvSpPr>
            <a:spLocks/>
          </p:cNvSpPr>
          <p:nvPr/>
        </p:nvSpPr>
        <p:spPr bwMode="auto">
          <a:xfrm rot="19116258" flipH="1">
            <a:off x="2374403" y="3220180"/>
            <a:ext cx="1152968" cy="550745"/>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6" name="Rectangle 35"/>
          <p:cNvSpPr/>
          <p:nvPr/>
        </p:nvSpPr>
        <p:spPr>
          <a:xfrm>
            <a:off x="3058930" y="2470456"/>
            <a:ext cx="4625369"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revient vers moi et me met en relation avec Paul,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Scientist, qui va pouvoir m’aider.</a:t>
            </a:r>
          </a:p>
        </p:txBody>
      </p:sp>
      <p:pic>
        <p:nvPicPr>
          <p:cNvPr id="37" name="Image 36"/>
          <p:cNvPicPr>
            <a:picLocks noChangeAspect="1"/>
          </p:cNvPicPr>
          <p:nvPr/>
        </p:nvPicPr>
        <p:blipFill>
          <a:blip r:embed="rId9"/>
          <a:stretch>
            <a:fillRect/>
          </a:stretch>
        </p:blipFill>
        <p:spPr>
          <a:xfrm>
            <a:off x="7811468" y="2340620"/>
            <a:ext cx="525276" cy="1241094"/>
          </a:xfrm>
          <a:prstGeom prst="rect">
            <a:avLst/>
          </a:prstGeom>
        </p:spPr>
      </p:pic>
      <p:pic>
        <p:nvPicPr>
          <p:cNvPr id="2" name="Image 1"/>
          <p:cNvPicPr>
            <a:picLocks noChangeAspect="1"/>
          </p:cNvPicPr>
          <p:nvPr/>
        </p:nvPicPr>
        <p:blipFill>
          <a:blip r:embed="rId10"/>
          <a:stretch>
            <a:fillRect/>
          </a:stretch>
        </p:blipFill>
        <p:spPr>
          <a:xfrm>
            <a:off x="4564400" y="3951405"/>
            <a:ext cx="819895" cy="2322268"/>
          </a:xfrm>
          <a:prstGeom prst="rect">
            <a:avLst/>
          </a:prstGeom>
        </p:spPr>
      </p:pic>
      <p:sp>
        <p:nvSpPr>
          <p:cNvPr id="32" name="Rectangle 31"/>
          <p:cNvSpPr/>
          <p:nvPr/>
        </p:nvSpPr>
        <p:spPr>
          <a:xfrm>
            <a:off x="5562417" y="4560993"/>
            <a:ext cx="1798751" cy="607539"/>
          </a:xfrm>
          <a:prstGeom prst="rect">
            <a:avLst/>
          </a:prstGeom>
        </p:spPr>
        <p:txBody>
          <a:bodyPr wrap="square">
            <a:spAutoFit/>
          </a:bodyPr>
          <a:lstStyle/>
          <a:p>
            <a:pPr lvl="0" algn="ctr">
              <a:lnSpc>
                <a:spcPct val="107000"/>
              </a:lnSpc>
              <a:spcAft>
                <a:spcPts val="800"/>
              </a:spcAft>
            </a:pPr>
            <a:r>
              <a:rPr lang="fr-FR" sz="1600" dirty="0">
                <a:solidFill>
                  <a:schemeClr val="tx1">
                    <a:lumMod val="75000"/>
                    <a:lumOff val="25000"/>
                  </a:schemeClr>
                </a:solidFill>
                <a:ea typeface="Yu Gothic Light" panose="020B0300000000000000" pitchFamily="34" charset="-128"/>
                <a:cs typeface="Times New Roman" panose="02020603050405020304" pitchFamily="18" charset="0"/>
              </a:rPr>
              <a:t>Paul, Data Scientist</a:t>
            </a:r>
          </a:p>
        </p:txBody>
      </p:sp>
      <p:grpSp>
        <p:nvGrpSpPr>
          <p:cNvPr id="34" name="Groupe 33"/>
          <p:cNvGrpSpPr/>
          <p:nvPr/>
        </p:nvGrpSpPr>
        <p:grpSpPr>
          <a:xfrm flipH="1" flipV="1">
            <a:off x="5283394" y="4749102"/>
            <a:ext cx="308049" cy="311920"/>
            <a:chOff x="6299582" y="6163140"/>
            <a:chExt cx="308049" cy="311920"/>
          </a:xfrm>
        </p:grpSpPr>
        <p:cxnSp>
          <p:nvCxnSpPr>
            <p:cNvPr id="35" name="Connecteur droit 34"/>
            <p:cNvCxnSpPr/>
            <p:nvPr/>
          </p:nvCxnSpPr>
          <p:spPr>
            <a:xfrm flipV="1">
              <a:off x="6371422" y="6163140"/>
              <a:ext cx="236209" cy="3119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flipV="1">
              <a:off x="6299582" y="6473827"/>
              <a:ext cx="7765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à coins arrondis 3"/>
          <p:cNvSpPr/>
          <p:nvPr/>
        </p:nvSpPr>
        <p:spPr>
          <a:xfrm>
            <a:off x="4361252" y="3951405"/>
            <a:ext cx="3166818" cy="2479591"/>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80347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n°35</a:t>
            </a:r>
            <a:br>
              <a:rPr lang="fr-FR" sz="2000" b="1" dirty="0">
                <a:latin typeface="+mn-lt"/>
              </a:rPr>
            </a:br>
            <a:r>
              <a:rPr lang="fr-FR" sz="2000" dirty="0">
                <a:latin typeface="+mn-lt"/>
              </a:rPr>
              <a:t>Echange et travail avec le Data Scientist</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3" name="Image 2"/>
          <p:cNvPicPr>
            <a:picLocks noChangeAspect="1"/>
          </p:cNvPicPr>
          <p:nvPr/>
        </p:nvPicPr>
        <p:blipFill>
          <a:blip r:embed="rId8"/>
          <a:stretch>
            <a:fillRect/>
          </a:stretch>
        </p:blipFill>
        <p:spPr>
          <a:xfrm>
            <a:off x="1623356" y="2614104"/>
            <a:ext cx="5151566" cy="3060457"/>
          </a:xfrm>
          <a:prstGeom prst="rect">
            <a:avLst/>
          </a:prstGeom>
        </p:spPr>
      </p:pic>
      <p:sp>
        <p:nvSpPr>
          <p:cNvPr id="44" name="Rectangle 43"/>
          <p:cNvSpPr/>
          <p:nvPr/>
        </p:nvSpPr>
        <p:spPr>
          <a:xfrm>
            <a:off x="226023" y="5889224"/>
            <a:ext cx="8161713"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me rapproche alors de Paul, qui m’apporte son expertise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m’aider sur mon expérimentation DataLab.</a:t>
            </a:r>
          </a:p>
        </p:txBody>
      </p:sp>
      <p:pic>
        <p:nvPicPr>
          <p:cNvPr id="26" name="Image 25"/>
          <p:cNvPicPr>
            <a:picLocks noChangeAspect="1"/>
          </p:cNvPicPr>
          <p:nvPr/>
        </p:nvPicPr>
        <p:blipFill>
          <a:blip r:embed="rId9"/>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3882530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n°36</a:t>
            </a:r>
            <a:br>
              <a:rPr lang="fr-FR" sz="2000" b="1" dirty="0">
                <a:latin typeface="+mn-lt"/>
              </a:rPr>
            </a:br>
            <a:r>
              <a:rPr lang="fr-FR" sz="2000" dirty="0">
                <a:latin typeface="+mn-lt"/>
              </a:rPr>
              <a:t>2 modes de travail</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21713"/>
            <a:ext cx="8161713"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Lors de nos premiers échanges, Paul m’indique que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2 modes </a:t>
            </a:r>
            <a:br>
              <a:rPr lang="fr-FR" b="1" dirty="0">
                <a:solidFill>
                  <a:schemeClr val="tx1">
                    <a:lumMod val="75000"/>
                    <a:lumOff val="25000"/>
                  </a:schemeClr>
                </a:solidFill>
                <a:ea typeface="Yu Gothic Light" panose="020B0300000000000000" pitchFamily="34" charset="-128"/>
                <a:cs typeface="Times New Roman" panose="02020603050405020304" pitchFamily="18" charset="0"/>
              </a:rPr>
            </a:b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de fonctionnement</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sont disponibles sur les espaces DataLab. </a:t>
            </a:r>
          </a:p>
        </p:txBody>
      </p:sp>
      <p:pic>
        <p:nvPicPr>
          <p:cNvPr id="26" name="Image 25"/>
          <p:cNvPicPr>
            <a:picLocks noChangeAspect="1"/>
          </p:cNvPicPr>
          <p:nvPr/>
        </p:nvPicPr>
        <p:blipFill>
          <a:blip r:embed="rId8"/>
          <a:stretch>
            <a:fillRect/>
          </a:stretch>
        </p:blipFill>
        <p:spPr>
          <a:xfrm>
            <a:off x="1623356" y="2614104"/>
            <a:ext cx="5151566" cy="3060457"/>
          </a:xfrm>
          <a:prstGeom prst="rect">
            <a:avLst/>
          </a:prstGeom>
        </p:spPr>
      </p:pic>
      <p:sp>
        <p:nvSpPr>
          <p:cNvPr id="2" name="Rectangle à coins arrondis 1"/>
          <p:cNvSpPr/>
          <p:nvPr/>
        </p:nvSpPr>
        <p:spPr>
          <a:xfrm>
            <a:off x="555566" y="3671248"/>
            <a:ext cx="3609128" cy="2615962"/>
          </a:xfrm>
          <a:prstGeom prst="roundRect">
            <a:avLst>
              <a:gd name="adj" fmla="val 9885"/>
            </a:avLst>
          </a:prstGeom>
          <a:solidFill>
            <a:schemeClr val="accent4">
              <a:lumMod val="50000"/>
              <a:lumOff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à coins arrondis 28"/>
          <p:cNvSpPr/>
          <p:nvPr/>
        </p:nvSpPr>
        <p:spPr>
          <a:xfrm>
            <a:off x="4458998" y="3671248"/>
            <a:ext cx="3609128" cy="2615962"/>
          </a:xfrm>
          <a:prstGeom prst="roundRect">
            <a:avLst>
              <a:gd name="adj" fmla="val 10406"/>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p:cNvSpPr txBox="1"/>
          <p:nvPr/>
        </p:nvSpPr>
        <p:spPr>
          <a:xfrm>
            <a:off x="555565" y="3788342"/>
            <a:ext cx="3609129" cy="369332"/>
          </a:xfrm>
          <a:prstGeom prst="rect">
            <a:avLst/>
          </a:prstGeom>
          <a:noFill/>
        </p:spPr>
        <p:txBody>
          <a:bodyPr wrap="square" rtlCol="0">
            <a:spAutoFit/>
          </a:bodyPr>
          <a:lstStyle/>
          <a:p>
            <a:pPr algn="ctr"/>
            <a:r>
              <a:rPr lang="fr-FR" b="1" dirty="0">
                <a:solidFill>
                  <a:schemeClr val="bg1"/>
                </a:solidFill>
              </a:rPr>
              <a:t>Autonomie complète</a:t>
            </a:r>
          </a:p>
        </p:txBody>
      </p:sp>
      <p:sp>
        <p:nvSpPr>
          <p:cNvPr id="32" name="ZoneTexte 31"/>
          <p:cNvSpPr txBox="1"/>
          <p:nvPr/>
        </p:nvSpPr>
        <p:spPr>
          <a:xfrm>
            <a:off x="4458998" y="3788342"/>
            <a:ext cx="3609129" cy="369332"/>
          </a:xfrm>
          <a:prstGeom prst="rect">
            <a:avLst/>
          </a:prstGeom>
          <a:noFill/>
        </p:spPr>
        <p:txBody>
          <a:bodyPr wrap="square" rtlCol="0">
            <a:spAutoFit/>
          </a:bodyPr>
          <a:lstStyle/>
          <a:p>
            <a:pPr algn="ctr"/>
            <a:r>
              <a:rPr lang="fr-FR" b="1" dirty="0">
                <a:solidFill>
                  <a:schemeClr val="bg1"/>
                </a:solidFill>
              </a:rPr>
              <a:t>Autonomie accompagnée</a:t>
            </a:r>
          </a:p>
        </p:txBody>
      </p:sp>
      <p:sp>
        <p:nvSpPr>
          <p:cNvPr id="33" name="ZoneTexte 32"/>
          <p:cNvSpPr txBox="1"/>
          <p:nvPr/>
        </p:nvSpPr>
        <p:spPr>
          <a:xfrm>
            <a:off x="565240" y="4212934"/>
            <a:ext cx="3609129" cy="2215991"/>
          </a:xfrm>
          <a:prstGeom prst="rect">
            <a:avLst/>
          </a:prstGeom>
          <a:noFill/>
        </p:spPr>
        <p:txBody>
          <a:bodyPr wrap="square" rtlCol="0">
            <a:spAutoFit/>
          </a:bodyPr>
          <a:lstStyle/>
          <a:p>
            <a:pPr algn="ctr">
              <a:spcAft>
                <a:spcPts val="600"/>
              </a:spcAft>
            </a:pPr>
            <a:r>
              <a:rPr lang="fr-FR" sz="1600" i="1" dirty="0">
                <a:solidFill>
                  <a:schemeClr val="bg1"/>
                </a:solidFill>
              </a:rPr>
              <a:t>C’est le mode dans lequel</a:t>
            </a:r>
            <a:br>
              <a:rPr lang="fr-FR" sz="1600" i="1" dirty="0">
                <a:solidFill>
                  <a:schemeClr val="bg1"/>
                </a:solidFill>
              </a:rPr>
            </a:br>
            <a:r>
              <a:rPr lang="fr-FR" sz="1600" i="1" dirty="0">
                <a:solidFill>
                  <a:schemeClr val="bg1"/>
                </a:solidFill>
              </a:rPr>
              <a:t> j’ai commencé à travailler. </a:t>
            </a:r>
          </a:p>
          <a:p>
            <a:pPr algn="ctr">
              <a:spcAft>
                <a:spcPts val="600"/>
              </a:spcAft>
            </a:pPr>
            <a:r>
              <a:rPr lang="fr-FR" sz="1600" dirty="0">
                <a:solidFill>
                  <a:schemeClr val="bg1"/>
                </a:solidFill>
              </a:rPr>
              <a:t>Ce mode de fonctionnement convient lorsque nous disposons déjà dans nos équipes métiers d’experts, data scientists nécessaire à la conduite de notre expérimentation.</a:t>
            </a:r>
          </a:p>
          <a:p>
            <a:pPr algn="ctr">
              <a:spcAft>
                <a:spcPts val="600"/>
              </a:spcAft>
            </a:pPr>
            <a:endParaRPr lang="fr-FR" sz="1600" dirty="0">
              <a:solidFill>
                <a:schemeClr val="bg1"/>
              </a:solidFill>
            </a:endParaRPr>
          </a:p>
        </p:txBody>
      </p:sp>
      <p:sp>
        <p:nvSpPr>
          <p:cNvPr id="34" name="ZoneTexte 33"/>
          <p:cNvSpPr txBox="1"/>
          <p:nvPr/>
        </p:nvSpPr>
        <p:spPr>
          <a:xfrm>
            <a:off x="4466818" y="4212933"/>
            <a:ext cx="3609129" cy="1892826"/>
          </a:xfrm>
          <a:prstGeom prst="rect">
            <a:avLst/>
          </a:prstGeom>
          <a:noFill/>
        </p:spPr>
        <p:txBody>
          <a:bodyPr wrap="square" rtlCol="0">
            <a:spAutoFit/>
          </a:bodyPr>
          <a:lstStyle/>
          <a:p>
            <a:pPr algn="ctr">
              <a:spcAft>
                <a:spcPts val="600"/>
              </a:spcAft>
            </a:pPr>
            <a:r>
              <a:rPr lang="fr-FR" sz="1600" i="1" dirty="0">
                <a:solidFill>
                  <a:schemeClr val="bg1"/>
                </a:solidFill>
              </a:rPr>
              <a:t>C’est le mode vers lequel </a:t>
            </a:r>
            <a:br>
              <a:rPr lang="fr-FR" sz="1600" i="1" dirty="0">
                <a:solidFill>
                  <a:schemeClr val="bg1"/>
                </a:solidFill>
              </a:rPr>
            </a:br>
            <a:r>
              <a:rPr lang="fr-FR" sz="1600" i="1" dirty="0">
                <a:solidFill>
                  <a:schemeClr val="bg1"/>
                </a:solidFill>
              </a:rPr>
              <a:t>je m’oriente finalement.</a:t>
            </a:r>
          </a:p>
          <a:p>
            <a:pPr algn="ctr">
              <a:spcAft>
                <a:spcPts val="600"/>
              </a:spcAft>
            </a:pPr>
            <a:r>
              <a:rPr lang="fr-FR" sz="1600" dirty="0">
                <a:solidFill>
                  <a:schemeClr val="bg1"/>
                </a:solidFill>
              </a:rPr>
              <a:t>Je peux m’appuyer sur</a:t>
            </a:r>
            <a:br>
              <a:rPr lang="fr-FR" sz="1600" dirty="0">
                <a:solidFill>
                  <a:schemeClr val="bg1"/>
                </a:solidFill>
              </a:rPr>
            </a:br>
            <a:r>
              <a:rPr lang="fr-FR" sz="1600" dirty="0">
                <a:solidFill>
                  <a:schemeClr val="bg1"/>
                </a:solidFill>
              </a:rPr>
              <a:t> mon responsable DataLab et les experts qui l’accompagnent pour déléguer la totalité ou une partie de mes travaux de mise en œuvre de mon expérimentation.</a:t>
            </a:r>
          </a:p>
        </p:txBody>
      </p:sp>
      <p:pic>
        <p:nvPicPr>
          <p:cNvPr id="35" name="Image 34"/>
          <p:cNvPicPr>
            <a:picLocks noChangeAspect="1"/>
          </p:cNvPicPr>
          <p:nvPr/>
        </p:nvPicPr>
        <p:blipFill>
          <a:blip r:embed="rId9"/>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800181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n°37</a:t>
            </a:r>
            <a:br>
              <a:rPr lang="fr-FR" sz="2000" b="1" dirty="0">
                <a:latin typeface="+mn-lt"/>
              </a:rPr>
            </a:br>
            <a:r>
              <a:rPr lang="fr-FR" sz="2000" dirty="0">
                <a:latin typeface="+mn-lt"/>
              </a:rPr>
              <a:t>Accompagnement </a:t>
            </a:r>
            <a:r>
              <a:rPr lang="fr-FR" sz="2000" dirty="0" err="1">
                <a:latin typeface="+mn-lt"/>
              </a:rPr>
              <a:t>DataScientist</a:t>
            </a:r>
            <a:endParaRPr lang="fr-FR" sz="2000" dirty="0">
              <a:latin typeface="+mn-lt"/>
            </a:endParaRP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21713"/>
            <a:ext cx="8161713" cy="981423"/>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partage mes problématiques avec Paul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sur les difficultés que j’ai à concevoir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mes traitements de données.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Il intervient et teste plusieurs algorithmes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de traitements pour trouver celui qui convient le mieux pour répondre à mon besoin.</a:t>
            </a:r>
          </a:p>
        </p:txBody>
      </p:sp>
      <p:grpSp>
        <p:nvGrpSpPr>
          <p:cNvPr id="6" name="Groupe 5"/>
          <p:cNvGrpSpPr/>
          <p:nvPr/>
        </p:nvGrpSpPr>
        <p:grpSpPr>
          <a:xfrm>
            <a:off x="969272" y="2915197"/>
            <a:ext cx="6618365" cy="3139641"/>
            <a:chOff x="1623356" y="2534920"/>
            <a:chExt cx="6618365" cy="3139641"/>
          </a:xfrm>
        </p:grpSpPr>
        <p:pic>
          <p:nvPicPr>
            <p:cNvPr id="26" name="Image 25"/>
            <p:cNvPicPr>
              <a:picLocks noChangeAspect="1"/>
            </p:cNvPicPr>
            <p:nvPr/>
          </p:nvPicPr>
          <p:blipFill>
            <a:blip r:embed="rId8"/>
            <a:stretch>
              <a:fillRect/>
            </a:stretch>
          </p:blipFill>
          <p:spPr>
            <a:xfrm>
              <a:off x="1623356" y="2614104"/>
              <a:ext cx="5151566" cy="3060457"/>
            </a:xfrm>
            <a:prstGeom prst="rect">
              <a:avLst/>
            </a:prstGeom>
          </p:spPr>
        </p:pic>
        <p:pic>
          <p:nvPicPr>
            <p:cNvPr id="5" name="Image 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6500229" y="2534920"/>
              <a:ext cx="1741492" cy="2975357"/>
            </a:xfrm>
            <a:prstGeom prst="rect">
              <a:avLst/>
            </a:prstGeom>
          </p:spPr>
        </p:pic>
      </p:grpSp>
      <p:pic>
        <p:nvPicPr>
          <p:cNvPr id="28" name="Image 27"/>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52253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n°38</a:t>
            </a:r>
            <a:br>
              <a:rPr lang="fr-FR" sz="2000" b="1" dirty="0">
                <a:latin typeface="+mn-lt"/>
              </a:rPr>
            </a:br>
            <a:r>
              <a:rPr lang="fr-FR" sz="2000" dirty="0">
                <a:latin typeface="+mn-lt"/>
              </a:rPr>
              <a:t>Mise à disposition des traitements </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21713"/>
            <a:ext cx="8161713"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 l’issue de son intervention, Paul me met à disposition 2 traitements qui semblent convenir pour je puisse les exécuter et contrôler les résultats de ceux-ci.</a:t>
            </a:r>
          </a:p>
        </p:txBody>
      </p:sp>
      <p:grpSp>
        <p:nvGrpSpPr>
          <p:cNvPr id="6" name="Groupe 5"/>
          <p:cNvGrpSpPr/>
          <p:nvPr/>
        </p:nvGrpSpPr>
        <p:grpSpPr>
          <a:xfrm>
            <a:off x="969272" y="2915197"/>
            <a:ext cx="6618365" cy="3139641"/>
            <a:chOff x="1623356" y="2534920"/>
            <a:chExt cx="6618365" cy="3139641"/>
          </a:xfrm>
        </p:grpSpPr>
        <p:pic>
          <p:nvPicPr>
            <p:cNvPr id="26" name="Image 25"/>
            <p:cNvPicPr>
              <a:picLocks noChangeAspect="1"/>
            </p:cNvPicPr>
            <p:nvPr/>
          </p:nvPicPr>
          <p:blipFill>
            <a:blip r:embed="rId8"/>
            <a:stretch>
              <a:fillRect/>
            </a:stretch>
          </p:blipFill>
          <p:spPr>
            <a:xfrm>
              <a:off x="1623356" y="2614104"/>
              <a:ext cx="5151566" cy="3060457"/>
            </a:xfrm>
            <a:prstGeom prst="rect">
              <a:avLst/>
            </a:prstGeom>
          </p:spPr>
        </p:pic>
        <p:pic>
          <p:nvPicPr>
            <p:cNvPr id="5" name="Image 4"/>
            <p:cNvPicPr>
              <a:picLocks noChangeAspect="1"/>
            </p:cNvPicPr>
            <p:nvPr/>
          </p:nvPicPr>
          <p:blipFill>
            <a:blip r:embed="rId9">
              <a:extLst>
                <a:ext uri="{BEBA8EAE-BF5A-486C-A8C5-ECC9F3942E4B}">
                  <a14:imgProps xmlns:a14="http://schemas.microsoft.com/office/drawing/2010/main">
                    <a14:imgLayer r:embed="rId10">
                      <a14:imgEffect>
                        <a14:artisticCrisscrossEtching/>
                      </a14:imgEffect>
                    </a14:imgLayer>
                  </a14:imgProps>
                </a:ext>
              </a:extLst>
            </a:blip>
            <a:stretch>
              <a:fillRect/>
            </a:stretch>
          </p:blipFill>
          <p:spPr>
            <a:xfrm>
              <a:off x="6500229" y="2534920"/>
              <a:ext cx="1741492" cy="2975357"/>
            </a:xfrm>
            <a:prstGeom prst="rect">
              <a:avLst/>
            </a:prstGeom>
          </p:spPr>
        </p:pic>
      </p:grpSp>
      <p:pic>
        <p:nvPicPr>
          <p:cNvPr id="28" name="Image 27"/>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920015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n°39</a:t>
            </a:r>
            <a:br>
              <a:rPr lang="fr-FR" sz="2000" b="1" dirty="0">
                <a:latin typeface="+mn-lt"/>
              </a:rPr>
            </a:br>
            <a:r>
              <a:rPr lang="fr-FR" sz="2000" dirty="0">
                <a:latin typeface="+mn-lt"/>
              </a:rPr>
              <a:t>Expérimentation</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37755"/>
            <a:ext cx="8161713"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retourne donc sur mon espace DataLab. J’exécute et paramètre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traitements conçus par Paul pour identifier celui qui me conviendrait.</a:t>
            </a:r>
          </a:p>
        </p:txBody>
      </p:sp>
      <p:pic>
        <p:nvPicPr>
          <p:cNvPr id="28" name="Image 2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13275" y="2902046"/>
            <a:ext cx="3230968" cy="3351527"/>
          </a:xfrm>
          <a:prstGeom prst="rect">
            <a:avLst/>
          </a:prstGeom>
        </p:spPr>
      </p:pic>
      <p:pic>
        <p:nvPicPr>
          <p:cNvPr id="29" name="Image 28"/>
          <p:cNvPicPr>
            <a:picLocks noChangeAspect="1"/>
          </p:cNvPicPr>
          <p:nvPr/>
        </p:nvPicPr>
        <p:blipFill>
          <a:blip r:embed="rId9"/>
          <a:stretch>
            <a:fillRect/>
          </a:stretch>
        </p:blipFill>
        <p:spPr>
          <a:xfrm>
            <a:off x="3686212" y="2786942"/>
            <a:ext cx="1027901" cy="1047418"/>
          </a:xfrm>
          <a:prstGeom prst="rect">
            <a:avLst/>
          </a:prstGeom>
        </p:spPr>
      </p:pic>
      <p:pic>
        <p:nvPicPr>
          <p:cNvPr id="2" name="Image 1"/>
          <p:cNvPicPr>
            <a:picLocks noChangeAspect="1"/>
          </p:cNvPicPr>
          <p:nvPr/>
        </p:nvPicPr>
        <p:blipFill>
          <a:blip r:embed="rId10"/>
          <a:stretch>
            <a:fillRect/>
          </a:stretch>
        </p:blipFill>
        <p:spPr>
          <a:xfrm>
            <a:off x="3828830" y="4372268"/>
            <a:ext cx="1099464" cy="1053924"/>
          </a:xfrm>
          <a:prstGeom prst="rect">
            <a:avLst/>
          </a:prstGeom>
        </p:spPr>
      </p:pic>
      <p:sp>
        <p:nvSpPr>
          <p:cNvPr id="32" name="Freeform 89"/>
          <p:cNvSpPr>
            <a:spLocks/>
          </p:cNvSpPr>
          <p:nvPr/>
        </p:nvSpPr>
        <p:spPr bwMode="auto">
          <a:xfrm rot="12102292">
            <a:off x="2726977" y="3859669"/>
            <a:ext cx="1268265" cy="605820"/>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4" name="Freeform 89"/>
          <p:cNvSpPr>
            <a:spLocks/>
          </p:cNvSpPr>
          <p:nvPr/>
        </p:nvSpPr>
        <p:spPr bwMode="auto">
          <a:xfrm rot="10800000">
            <a:off x="2193369" y="3168162"/>
            <a:ext cx="1268265" cy="605820"/>
          </a:xfrm>
          <a:custGeom>
            <a:avLst/>
            <a:gdLst>
              <a:gd name="T0" fmla="*/ 1290 w 1315"/>
              <a:gd name="T1" fmla="*/ 3 h 922"/>
              <a:gd name="T2" fmla="*/ 1312 w 1315"/>
              <a:gd name="T3" fmla="*/ 88 h 922"/>
              <a:gd name="T4" fmla="*/ 1314 w 1315"/>
              <a:gd name="T5" fmla="*/ 211 h 922"/>
              <a:gd name="T6" fmla="*/ 1302 w 1315"/>
              <a:gd name="T7" fmla="*/ 421 h 922"/>
              <a:gd name="T8" fmla="*/ 1278 w 1315"/>
              <a:gd name="T9" fmla="*/ 443 h 922"/>
              <a:gd name="T10" fmla="*/ 1235 w 1315"/>
              <a:gd name="T11" fmla="*/ 453 h 922"/>
              <a:gd name="T12" fmla="*/ 1211 w 1315"/>
              <a:gd name="T13" fmla="*/ 444 h 922"/>
              <a:gd name="T14" fmla="*/ 1223 w 1315"/>
              <a:gd name="T15" fmla="*/ 235 h 922"/>
              <a:gd name="T16" fmla="*/ 1122 w 1315"/>
              <a:gd name="T17" fmla="*/ 326 h 922"/>
              <a:gd name="T18" fmla="*/ 935 w 1315"/>
              <a:gd name="T19" fmla="*/ 537 h 922"/>
              <a:gd name="T20" fmla="*/ 740 w 1315"/>
              <a:gd name="T21" fmla="*/ 701 h 922"/>
              <a:gd name="T22" fmla="*/ 553 w 1315"/>
              <a:gd name="T23" fmla="*/ 817 h 922"/>
              <a:gd name="T24" fmla="*/ 381 w 1315"/>
              <a:gd name="T25" fmla="*/ 889 h 922"/>
              <a:gd name="T26" fmla="*/ 199 w 1315"/>
              <a:gd name="T27" fmla="*/ 922 h 922"/>
              <a:gd name="T28" fmla="*/ 17 w 1315"/>
              <a:gd name="T29" fmla="*/ 894 h 922"/>
              <a:gd name="T30" fmla="*/ 0 w 1315"/>
              <a:gd name="T31" fmla="*/ 868 h 922"/>
              <a:gd name="T32" fmla="*/ 37 w 1315"/>
              <a:gd name="T33" fmla="*/ 839 h 922"/>
              <a:gd name="T34" fmla="*/ 107 w 1315"/>
              <a:gd name="T35" fmla="*/ 851 h 922"/>
              <a:gd name="T36" fmla="*/ 153 w 1315"/>
              <a:gd name="T37" fmla="*/ 860 h 922"/>
              <a:gd name="T38" fmla="*/ 212 w 1315"/>
              <a:gd name="T39" fmla="*/ 863 h 922"/>
              <a:gd name="T40" fmla="*/ 219 w 1315"/>
              <a:gd name="T41" fmla="*/ 863 h 922"/>
              <a:gd name="T42" fmla="*/ 238 w 1315"/>
              <a:gd name="T43" fmla="*/ 862 h 922"/>
              <a:gd name="T44" fmla="*/ 293 w 1315"/>
              <a:gd name="T45" fmla="*/ 855 h 922"/>
              <a:gd name="T46" fmla="*/ 340 w 1315"/>
              <a:gd name="T47" fmla="*/ 845 h 922"/>
              <a:gd name="T48" fmla="*/ 391 w 1315"/>
              <a:gd name="T49" fmla="*/ 829 h 922"/>
              <a:gd name="T50" fmla="*/ 502 w 1315"/>
              <a:gd name="T51" fmla="*/ 781 h 922"/>
              <a:gd name="T52" fmla="*/ 526 w 1315"/>
              <a:gd name="T53" fmla="*/ 767 h 922"/>
              <a:gd name="T54" fmla="*/ 591 w 1315"/>
              <a:gd name="T55" fmla="*/ 729 h 922"/>
              <a:gd name="T56" fmla="*/ 748 w 1315"/>
              <a:gd name="T57" fmla="*/ 617 h 922"/>
              <a:gd name="T58" fmla="*/ 757 w 1315"/>
              <a:gd name="T59" fmla="*/ 609 h 922"/>
              <a:gd name="T60" fmla="*/ 890 w 1315"/>
              <a:gd name="T61" fmla="*/ 489 h 922"/>
              <a:gd name="T62" fmla="*/ 1015 w 1315"/>
              <a:gd name="T63" fmla="*/ 349 h 922"/>
              <a:gd name="T64" fmla="*/ 1052 w 1315"/>
              <a:gd name="T65" fmla="*/ 300 h 922"/>
              <a:gd name="T66" fmla="*/ 1184 w 1315"/>
              <a:gd name="T67" fmla="*/ 85 h 922"/>
              <a:gd name="T68" fmla="*/ 1023 w 1315"/>
              <a:gd name="T69" fmla="*/ 160 h 922"/>
              <a:gd name="T70" fmla="*/ 828 w 1315"/>
              <a:gd name="T71" fmla="*/ 216 h 922"/>
              <a:gd name="T72" fmla="*/ 706 w 1315"/>
              <a:gd name="T73" fmla="*/ 222 h 922"/>
              <a:gd name="T74" fmla="*/ 697 w 1315"/>
              <a:gd name="T75" fmla="*/ 218 h 922"/>
              <a:gd name="T76" fmla="*/ 693 w 1315"/>
              <a:gd name="T77" fmla="*/ 210 h 922"/>
              <a:gd name="T78" fmla="*/ 699 w 1315"/>
              <a:gd name="T79" fmla="*/ 201 h 922"/>
              <a:gd name="T80" fmla="*/ 745 w 1315"/>
              <a:gd name="T81" fmla="*/ 182 h 922"/>
              <a:gd name="T82" fmla="*/ 788 w 1315"/>
              <a:gd name="T83" fmla="*/ 182 h 922"/>
              <a:gd name="T84" fmla="*/ 792 w 1315"/>
              <a:gd name="T85" fmla="*/ 182 h 922"/>
              <a:gd name="T86" fmla="*/ 811 w 1315"/>
              <a:gd name="T87" fmla="*/ 181 h 922"/>
              <a:gd name="T88" fmla="*/ 825 w 1315"/>
              <a:gd name="T89" fmla="*/ 181 h 922"/>
              <a:gd name="T90" fmla="*/ 829 w 1315"/>
              <a:gd name="T91" fmla="*/ 180 h 922"/>
              <a:gd name="T92" fmla="*/ 858 w 1315"/>
              <a:gd name="T93" fmla="*/ 176 h 922"/>
              <a:gd name="T94" fmla="*/ 901 w 1315"/>
              <a:gd name="T95" fmla="*/ 165 h 922"/>
              <a:gd name="T96" fmla="*/ 930 w 1315"/>
              <a:gd name="T97" fmla="*/ 157 h 922"/>
              <a:gd name="T98" fmla="*/ 936 w 1315"/>
              <a:gd name="T99" fmla="*/ 155 h 922"/>
              <a:gd name="T100" fmla="*/ 935 w 1315"/>
              <a:gd name="T101" fmla="*/ 156 h 922"/>
              <a:gd name="T102" fmla="*/ 946 w 1315"/>
              <a:gd name="T103" fmla="*/ 152 h 922"/>
              <a:gd name="T104" fmla="*/ 1025 w 1315"/>
              <a:gd name="T105" fmla="*/ 121 h 922"/>
              <a:gd name="T106" fmla="*/ 1041 w 1315"/>
              <a:gd name="T107" fmla="*/ 114 h 922"/>
              <a:gd name="T108" fmla="*/ 1150 w 1315"/>
              <a:gd name="T109" fmla="*/ 59 h 922"/>
              <a:gd name="T110" fmla="*/ 1175 w 1315"/>
              <a:gd name="T111" fmla="*/ 44 h 922"/>
              <a:gd name="T112" fmla="*/ 1245 w 1315"/>
              <a:gd name="T113" fmla="*/ 4 h 922"/>
              <a:gd name="T114" fmla="*/ 1276 w 1315"/>
              <a:gd name="T11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5" h="922">
                <a:moveTo>
                  <a:pt x="1276" y="0"/>
                </a:moveTo>
                <a:lnTo>
                  <a:pt x="1283" y="0"/>
                </a:lnTo>
                <a:lnTo>
                  <a:pt x="1290" y="3"/>
                </a:lnTo>
                <a:lnTo>
                  <a:pt x="1294" y="8"/>
                </a:lnTo>
                <a:lnTo>
                  <a:pt x="1304" y="47"/>
                </a:lnTo>
                <a:lnTo>
                  <a:pt x="1312" y="88"/>
                </a:lnTo>
                <a:lnTo>
                  <a:pt x="1315" y="129"/>
                </a:lnTo>
                <a:lnTo>
                  <a:pt x="1315" y="169"/>
                </a:lnTo>
                <a:lnTo>
                  <a:pt x="1314" y="211"/>
                </a:lnTo>
                <a:lnTo>
                  <a:pt x="1310" y="280"/>
                </a:lnTo>
                <a:lnTo>
                  <a:pt x="1304" y="350"/>
                </a:lnTo>
                <a:lnTo>
                  <a:pt x="1302" y="421"/>
                </a:lnTo>
                <a:lnTo>
                  <a:pt x="1299" y="430"/>
                </a:lnTo>
                <a:lnTo>
                  <a:pt x="1291" y="438"/>
                </a:lnTo>
                <a:lnTo>
                  <a:pt x="1278" y="443"/>
                </a:lnTo>
                <a:lnTo>
                  <a:pt x="1264" y="448"/>
                </a:lnTo>
                <a:lnTo>
                  <a:pt x="1249" y="451"/>
                </a:lnTo>
                <a:lnTo>
                  <a:pt x="1235" y="453"/>
                </a:lnTo>
                <a:lnTo>
                  <a:pt x="1223" y="452"/>
                </a:lnTo>
                <a:lnTo>
                  <a:pt x="1214" y="449"/>
                </a:lnTo>
                <a:lnTo>
                  <a:pt x="1211" y="444"/>
                </a:lnTo>
                <a:lnTo>
                  <a:pt x="1214" y="375"/>
                </a:lnTo>
                <a:lnTo>
                  <a:pt x="1218" y="305"/>
                </a:lnTo>
                <a:lnTo>
                  <a:pt x="1223" y="235"/>
                </a:lnTo>
                <a:lnTo>
                  <a:pt x="1223" y="169"/>
                </a:lnTo>
                <a:lnTo>
                  <a:pt x="1175" y="249"/>
                </a:lnTo>
                <a:lnTo>
                  <a:pt x="1122" y="326"/>
                </a:lnTo>
                <a:lnTo>
                  <a:pt x="1065" y="400"/>
                </a:lnTo>
                <a:lnTo>
                  <a:pt x="1002" y="470"/>
                </a:lnTo>
                <a:lnTo>
                  <a:pt x="935" y="537"/>
                </a:lnTo>
                <a:lnTo>
                  <a:pt x="864" y="601"/>
                </a:lnTo>
                <a:lnTo>
                  <a:pt x="804" y="652"/>
                </a:lnTo>
                <a:lnTo>
                  <a:pt x="740" y="701"/>
                </a:lnTo>
                <a:lnTo>
                  <a:pt x="674" y="746"/>
                </a:lnTo>
                <a:lnTo>
                  <a:pt x="606" y="788"/>
                </a:lnTo>
                <a:lnTo>
                  <a:pt x="553" y="817"/>
                </a:lnTo>
                <a:lnTo>
                  <a:pt x="498" y="845"/>
                </a:lnTo>
                <a:lnTo>
                  <a:pt x="440" y="868"/>
                </a:lnTo>
                <a:lnTo>
                  <a:pt x="381" y="889"/>
                </a:lnTo>
                <a:lnTo>
                  <a:pt x="321" y="906"/>
                </a:lnTo>
                <a:lnTo>
                  <a:pt x="261" y="917"/>
                </a:lnTo>
                <a:lnTo>
                  <a:pt x="199" y="922"/>
                </a:lnTo>
                <a:lnTo>
                  <a:pt x="137" y="921"/>
                </a:lnTo>
                <a:lnTo>
                  <a:pt x="77" y="911"/>
                </a:lnTo>
                <a:lnTo>
                  <a:pt x="17" y="894"/>
                </a:lnTo>
                <a:lnTo>
                  <a:pt x="5" y="888"/>
                </a:lnTo>
                <a:lnTo>
                  <a:pt x="0" y="879"/>
                </a:lnTo>
                <a:lnTo>
                  <a:pt x="0" y="868"/>
                </a:lnTo>
                <a:lnTo>
                  <a:pt x="6" y="856"/>
                </a:lnTo>
                <a:lnTo>
                  <a:pt x="20" y="847"/>
                </a:lnTo>
                <a:lnTo>
                  <a:pt x="37" y="839"/>
                </a:lnTo>
                <a:lnTo>
                  <a:pt x="55" y="837"/>
                </a:lnTo>
                <a:lnTo>
                  <a:pt x="72" y="839"/>
                </a:lnTo>
                <a:lnTo>
                  <a:pt x="107" y="851"/>
                </a:lnTo>
                <a:lnTo>
                  <a:pt x="143" y="859"/>
                </a:lnTo>
                <a:lnTo>
                  <a:pt x="147" y="859"/>
                </a:lnTo>
                <a:lnTo>
                  <a:pt x="153" y="860"/>
                </a:lnTo>
                <a:lnTo>
                  <a:pt x="171" y="862"/>
                </a:lnTo>
                <a:lnTo>
                  <a:pt x="208" y="863"/>
                </a:lnTo>
                <a:lnTo>
                  <a:pt x="212" y="863"/>
                </a:lnTo>
                <a:lnTo>
                  <a:pt x="216" y="863"/>
                </a:lnTo>
                <a:lnTo>
                  <a:pt x="219" y="863"/>
                </a:lnTo>
                <a:lnTo>
                  <a:pt x="219" y="863"/>
                </a:lnTo>
                <a:lnTo>
                  <a:pt x="219" y="863"/>
                </a:lnTo>
                <a:lnTo>
                  <a:pt x="219" y="863"/>
                </a:lnTo>
                <a:lnTo>
                  <a:pt x="238" y="862"/>
                </a:lnTo>
                <a:lnTo>
                  <a:pt x="275" y="858"/>
                </a:lnTo>
                <a:lnTo>
                  <a:pt x="292" y="855"/>
                </a:lnTo>
                <a:lnTo>
                  <a:pt x="293" y="855"/>
                </a:lnTo>
                <a:lnTo>
                  <a:pt x="295" y="855"/>
                </a:lnTo>
                <a:lnTo>
                  <a:pt x="302" y="854"/>
                </a:lnTo>
                <a:lnTo>
                  <a:pt x="340" y="845"/>
                </a:lnTo>
                <a:lnTo>
                  <a:pt x="374" y="834"/>
                </a:lnTo>
                <a:lnTo>
                  <a:pt x="390" y="829"/>
                </a:lnTo>
                <a:lnTo>
                  <a:pt x="391" y="829"/>
                </a:lnTo>
                <a:lnTo>
                  <a:pt x="399" y="825"/>
                </a:lnTo>
                <a:lnTo>
                  <a:pt x="465" y="798"/>
                </a:lnTo>
                <a:lnTo>
                  <a:pt x="502" y="781"/>
                </a:lnTo>
                <a:lnTo>
                  <a:pt x="516" y="773"/>
                </a:lnTo>
                <a:lnTo>
                  <a:pt x="525" y="769"/>
                </a:lnTo>
                <a:lnTo>
                  <a:pt x="526" y="767"/>
                </a:lnTo>
                <a:lnTo>
                  <a:pt x="528" y="766"/>
                </a:lnTo>
                <a:lnTo>
                  <a:pt x="559" y="748"/>
                </a:lnTo>
                <a:lnTo>
                  <a:pt x="591" y="729"/>
                </a:lnTo>
                <a:lnTo>
                  <a:pt x="655" y="686"/>
                </a:lnTo>
                <a:lnTo>
                  <a:pt x="716" y="642"/>
                </a:lnTo>
                <a:lnTo>
                  <a:pt x="748" y="617"/>
                </a:lnTo>
                <a:lnTo>
                  <a:pt x="748" y="617"/>
                </a:lnTo>
                <a:lnTo>
                  <a:pt x="749" y="616"/>
                </a:lnTo>
                <a:lnTo>
                  <a:pt x="757" y="609"/>
                </a:lnTo>
                <a:lnTo>
                  <a:pt x="769" y="600"/>
                </a:lnTo>
                <a:lnTo>
                  <a:pt x="825" y="550"/>
                </a:lnTo>
                <a:lnTo>
                  <a:pt x="890" y="489"/>
                </a:lnTo>
                <a:lnTo>
                  <a:pt x="951" y="424"/>
                </a:lnTo>
                <a:lnTo>
                  <a:pt x="1008" y="356"/>
                </a:lnTo>
                <a:lnTo>
                  <a:pt x="1015" y="349"/>
                </a:lnTo>
                <a:lnTo>
                  <a:pt x="1015" y="349"/>
                </a:lnTo>
                <a:lnTo>
                  <a:pt x="1023" y="338"/>
                </a:lnTo>
                <a:lnTo>
                  <a:pt x="1052" y="300"/>
                </a:lnTo>
                <a:lnTo>
                  <a:pt x="1105" y="219"/>
                </a:lnTo>
                <a:lnTo>
                  <a:pt x="1145" y="152"/>
                </a:lnTo>
                <a:lnTo>
                  <a:pt x="1184" y="85"/>
                </a:lnTo>
                <a:lnTo>
                  <a:pt x="1177" y="88"/>
                </a:lnTo>
                <a:lnTo>
                  <a:pt x="1101" y="127"/>
                </a:lnTo>
                <a:lnTo>
                  <a:pt x="1023" y="160"/>
                </a:lnTo>
                <a:lnTo>
                  <a:pt x="943" y="188"/>
                </a:lnTo>
                <a:lnTo>
                  <a:pt x="885" y="205"/>
                </a:lnTo>
                <a:lnTo>
                  <a:pt x="828" y="216"/>
                </a:lnTo>
                <a:lnTo>
                  <a:pt x="767" y="223"/>
                </a:lnTo>
                <a:lnTo>
                  <a:pt x="708" y="222"/>
                </a:lnTo>
                <a:lnTo>
                  <a:pt x="706" y="222"/>
                </a:lnTo>
                <a:lnTo>
                  <a:pt x="703" y="220"/>
                </a:lnTo>
                <a:lnTo>
                  <a:pt x="699" y="220"/>
                </a:lnTo>
                <a:lnTo>
                  <a:pt x="697" y="218"/>
                </a:lnTo>
                <a:lnTo>
                  <a:pt x="694" y="216"/>
                </a:lnTo>
                <a:lnTo>
                  <a:pt x="693" y="214"/>
                </a:lnTo>
                <a:lnTo>
                  <a:pt x="693" y="210"/>
                </a:lnTo>
                <a:lnTo>
                  <a:pt x="694" y="206"/>
                </a:lnTo>
                <a:lnTo>
                  <a:pt x="697" y="203"/>
                </a:lnTo>
                <a:lnTo>
                  <a:pt x="699" y="201"/>
                </a:lnTo>
                <a:lnTo>
                  <a:pt x="703" y="198"/>
                </a:lnTo>
                <a:lnTo>
                  <a:pt x="723" y="188"/>
                </a:lnTo>
                <a:lnTo>
                  <a:pt x="745" y="182"/>
                </a:lnTo>
                <a:lnTo>
                  <a:pt x="767" y="181"/>
                </a:lnTo>
                <a:lnTo>
                  <a:pt x="780" y="182"/>
                </a:lnTo>
                <a:lnTo>
                  <a:pt x="788" y="182"/>
                </a:lnTo>
                <a:lnTo>
                  <a:pt x="790" y="182"/>
                </a:lnTo>
                <a:lnTo>
                  <a:pt x="791" y="182"/>
                </a:lnTo>
                <a:lnTo>
                  <a:pt x="792" y="182"/>
                </a:lnTo>
                <a:lnTo>
                  <a:pt x="794" y="182"/>
                </a:lnTo>
                <a:lnTo>
                  <a:pt x="799" y="182"/>
                </a:lnTo>
                <a:lnTo>
                  <a:pt x="811" y="181"/>
                </a:lnTo>
                <a:lnTo>
                  <a:pt x="825" y="181"/>
                </a:lnTo>
                <a:lnTo>
                  <a:pt x="824" y="181"/>
                </a:lnTo>
                <a:lnTo>
                  <a:pt x="825" y="181"/>
                </a:lnTo>
                <a:lnTo>
                  <a:pt x="826" y="181"/>
                </a:lnTo>
                <a:lnTo>
                  <a:pt x="828" y="180"/>
                </a:lnTo>
                <a:lnTo>
                  <a:pt x="829" y="180"/>
                </a:lnTo>
                <a:lnTo>
                  <a:pt x="829" y="180"/>
                </a:lnTo>
                <a:lnTo>
                  <a:pt x="830" y="180"/>
                </a:lnTo>
                <a:lnTo>
                  <a:pt x="858" y="176"/>
                </a:lnTo>
                <a:lnTo>
                  <a:pt x="872" y="173"/>
                </a:lnTo>
                <a:lnTo>
                  <a:pt x="875" y="172"/>
                </a:lnTo>
                <a:lnTo>
                  <a:pt x="901" y="165"/>
                </a:lnTo>
                <a:lnTo>
                  <a:pt x="927" y="157"/>
                </a:lnTo>
                <a:lnTo>
                  <a:pt x="928" y="157"/>
                </a:lnTo>
                <a:lnTo>
                  <a:pt x="930" y="157"/>
                </a:lnTo>
                <a:lnTo>
                  <a:pt x="932" y="156"/>
                </a:lnTo>
                <a:lnTo>
                  <a:pt x="935" y="156"/>
                </a:lnTo>
                <a:lnTo>
                  <a:pt x="936" y="155"/>
                </a:lnTo>
                <a:lnTo>
                  <a:pt x="936" y="155"/>
                </a:lnTo>
                <a:lnTo>
                  <a:pt x="936" y="155"/>
                </a:lnTo>
                <a:lnTo>
                  <a:pt x="935" y="156"/>
                </a:lnTo>
                <a:lnTo>
                  <a:pt x="932" y="156"/>
                </a:lnTo>
                <a:lnTo>
                  <a:pt x="939" y="155"/>
                </a:lnTo>
                <a:lnTo>
                  <a:pt x="946" y="152"/>
                </a:lnTo>
                <a:lnTo>
                  <a:pt x="997" y="134"/>
                </a:lnTo>
                <a:lnTo>
                  <a:pt x="1024" y="122"/>
                </a:lnTo>
                <a:lnTo>
                  <a:pt x="1025" y="121"/>
                </a:lnTo>
                <a:lnTo>
                  <a:pt x="1027" y="121"/>
                </a:lnTo>
                <a:lnTo>
                  <a:pt x="1028" y="119"/>
                </a:lnTo>
                <a:lnTo>
                  <a:pt x="1041" y="114"/>
                </a:lnTo>
                <a:lnTo>
                  <a:pt x="1090" y="91"/>
                </a:lnTo>
                <a:lnTo>
                  <a:pt x="1137" y="66"/>
                </a:lnTo>
                <a:lnTo>
                  <a:pt x="1150" y="59"/>
                </a:lnTo>
                <a:lnTo>
                  <a:pt x="1150" y="58"/>
                </a:lnTo>
                <a:lnTo>
                  <a:pt x="1155" y="55"/>
                </a:lnTo>
                <a:lnTo>
                  <a:pt x="1175" y="44"/>
                </a:lnTo>
                <a:lnTo>
                  <a:pt x="1213" y="17"/>
                </a:lnTo>
                <a:lnTo>
                  <a:pt x="1228" y="9"/>
                </a:lnTo>
                <a:lnTo>
                  <a:pt x="1245" y="4"/>
                </a:lnTo>
                <a:lnTo>
                  <a:pt x="1261" y="0"/>
                </a:lnTo>
                <a:lnTo>
                  <a:pt x="1268" y="0"/>
                </a:lnTo>
                <a:lnTo>
                  <a:pt x="1276"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pic>
        <p:nvPicPr>
          <p:cNvPr id="30" name="Image 29"/>
          <p:cNvPicPr>
            <a:picLocks noChangeAspect="1"/>
          </p:cNvPicPr>
          <p:nvPr/>
        </p:nvPicPr>
        <p:blipFill>
          <a:blip r:embed="rId11"/>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278419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274148" y="2739526"/>
            <a:ext cx="8073852" cy="2892205"/>
          </a:xfrm>
          <a:prstGeom prst="rect">
            <a:avLst/>
          </a:prstGeom>
        </p:spPr>
      </p:pic>
      <p:sp>
        <p:nvSpPr>
          <p:cNvPr id="47" name="Titre 46"/>
          <p:cNvSpPr>
            <a:spLocks noGrp="1"/>
          </p:cNvSpPr>
          <p:nvPr>
            <p:ph type="title"/>
          </p:nvPr>
        </p:nvSpPr>
        <p:spPr>
          <a:xfrm>
            <a:off x="202286" y="29354"/>
            <a:ext cx="5713288" cy="723600"/>
          </a:xfrm>
        </p:spPr>
        <p:txBody>
          <a:bodyPr/>
          <a:lstStyle/>
          <a:p>
            <a:r>
              <a:rPr lang="fr-FR" sz="2000" b="1" dirty="0">
                <a:latin typeface="+mn-lt"/>
              </a:rPr>
              <a:t>Ecran n°40</a:t>
            </a:r>
            <a:br>
              <a:rPr lang="fr-FR" sz="2000" b="1" dirty="0">
                <a:latin typeface="+mn-lt"/>
              </a:rPr>
            </a:br>
            <a:r>
              <a:rPr lang="fr-FR" sz="2000" dirty="0">
                <a:latin typeface="+mn-lt"/>
              </a:rPr>
              <a:t>Un traitement OK</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837755"/>
            <a:ext cx="8161713" cy="685059"/>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Après plusieurs phases de contrôle et d’utilisation des indicateurs produits, je constate que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le traitement 1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s’avère couvre fortement mon besoin.</a:t>
            </a:r>
          </a:p>
        </p:txBody>
      </p:sp>
      <p:pic>
        <p:nvPicPr>
          <p:cNvPr id="29" name="Image 28"/>
          <p:cNvPicPr>
            <a:picLocks noChangeAspect="1"/>
          </p:cNvPicPr>
          <p:nvPr/>
        </p:nvPicPr>
        <p:blipFill>
          <a:blip r:embed="rId9"/>
          <a:stretch>
            <a:fillRect/>
          </a:stretch>
        </p:blipFill>
        <p:spPr>
          <a:xfrm>
            <a:off x="6308572" y="4456308"/>
            <a:ext cx="1027901" cy="1047418"/>
          </a:xfrm>
          <a:prstGeom prst="rect">
            <a:avLst/>
          </a:prstGeom>
        </p:spPr>
      </p:pic>
      <p:pic>
        <p:nvPicPr>
          <p:cNvPr id="2" name="Image 1"/>
          <p:cNvPicPr>
            <a:picLocks noChangeAspect="1"/>
          </p:cNvPicPr>
          <p:nvPr/>
        </p:nvPicPr>
        <p:blipFill>
          <a:blip r:embed="rId10">
            <a:duotone>
              <a:schemeClr val="accent3">
                <a:shade val="45000"/>
                <a:satMod val="135000"/>
              </a:schemeClr>
              <a:prstClr val="white"/>
            </a:duotone>
          </a:blip>
          <a:stretch>
            <a:fillRect/>
          </a:stretch>
        </p:blipFill>
        <p:spPr>
          <a:xfrm>
            <a:off x="5546268" y="5593618"/>
            <a:ext cx="1099464" cy="1053924"/>
          </a:xfrm>
          <a:prstGeom prst="rect">
            <a:avLst/>
          </a:prstGeom>
        </p:spPr>
      </p:pic>
      <p:pic>
        <p:nvPicPr>
          <p:cNvPr id="3" name="Imag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7329" y="4772010"/>
            <a:ext cx="1009941" cy="1009941"/>
          </a:xfrm>
          <a:prstGeom prst="rect">
            <a:avLst/>
          </a:prstGeom>
        </p:spPr>
      </p:pic>
      <p:pic>
        <p:nvPicPr>
          <p:cNvPr id="4" name="Imag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78618" y="6292462"/>
            <a:ext cx="432614" cy="432614"/>
          </a:xfrm>
          <a:prstGeom prst="rect">
            <a:avLst/>
          </a:prstGeom>
        </p:spPr>
      </p:pic>
      <p:pic>
        <p:nvPicPr>
          <p:cNvPr id="30" name="Image 29"/>
          <p:cNvPicPr>
            <a:picLocks noChangeAspect="1"/>
          </p:cNvPicPr>
          <p:nvPr/>
        </p:nvPicPr>
        <p:blipFill>
          <a:blip r:embed="rId13"/>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042169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 95"/>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06108"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n°5</a:t>
            </a:r>
            <a:br>
              <a:rPr lang="fr-FR" sz="2000" dirty="0">
                <a:latin typeface="+mn-lt"/>
              </a:rPr>
            </a:br>
            <a:r>
              <a:rPr lang="fr-FR" sz="2000" dirty="0">
                <a:latin typeface="+mn-lt"/>
              </a:rPr>
              <a:t>L’équipe DataLab – le Data Scientist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55" name="Rectangle 54"/>
          <p:cNvSpPr/>
          <p:nvPr/>
        </p:nvSpPr>
        <p:spPr>
          <a:xfrm>
            <a:off x="6678208" y="5950097"/>
            <a:ext cx="1575587" cy="38869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Scientist</a:t>
            </a:r>
          </a:p>
        </p:txBody>
      </p:sp>
      <p:grpSp>
        <p:nvGrpSpPr>
          <p:cNvPr id="18" name="Groupe 17"/>
          <p:cNvGrpSpPr/>
          <p:nvPr/>
        </p:nvGrpSpPr>
        <p:grpSpPr>
          <a:xfrm flipH="1">
            <a:off x="6328635" y="5841356"/>
            <a:ext cx="435250" cy="320665"/>
            <a:chOff x="6099805" y="6154395"/>
            <a:chExt cx="435250" cy="320665"/>
          </a:xfrm>
        </p:grpSpPr>
        <p:cxnSp>
          <p:nvCxnSpPr>
            <p:cNvPr id="56" name="Connecteur droit 55"/>
            <p:cNvCxnSpPr/>
            <p:nvPr/>
          </p:nvCxnSpPr>
          <p:spPr>
            <a:xfrm flipV="1">
              <a:off x="6371423" y="6154395"/>
              <a:ext cx="163632" cy="32066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93" name="Image 92"/>
          <p:cNvPicPr>
            <a:picLocks noChangeAspect="1"/>
          </p:cNvPicPr>
          <p:nvPr/>
        </p:nvPicPr>
        <p:blipFill rotWithShape="1">
          <a:blip r:embed="rId3"/>
          <a:srcRect l="82695" r="2288"/>
          <a:stretch/>
        </p:blipFill>
        <p:spPr>
          <a:xfrm>
            <a:off x="5991361" y="2702450"/>
            <a:ext cx="887104" cy="3090940"/>
          </a:xfrm>
          <a:prstGeom prst="rect">
            <a:avLst/>
          </a:prstGeom>
        </p:spPr>
      </p:pic>
      <p:pic>
        <p:nvPicPr>
          <p:cNvPr id="95" name="Image 94"/>
          <p:cNvPicPr>
            <a:picLocks noChangeAspect="1"/>
          </p:cNvPicPr>
          <p:nvPr/>
        </p:nvPicPr>
        <p:blipFill rotWithShape="1">
          <a:blip r:embed="rId3"/>
          <a:srcRect l="79229" t="56069" r="16150"/>
          <a:stretch/>
        </p:blipFill>
        <p:spPr>
          <a:xfrm>
            <a:off x="5786644" y="4435522"/>
            <a:ext cx="272957" cy="1357868"/>
          </a:xfrm>
          <a:prstGeom prst="rect">
            <a:avLst/>
          </a:prstGeom>
        </p:spPr>
      </p:pic>
      <p:sp>
        <p:nvSpPr>
          <p:cNvPr id="3" name="Rectangle à coins arrondis 2"/>
          <p:cNvSpPr/>
          <p:nvPr/>
        </p:nvSpPr>
        <p:spPr>
          <a:xfrm>
            <a:off x="180695" y="4834502"/>
            <a:ext cx="5604681" cy="1297122"/>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a:t>
            </a:r>
            <a:r>
              <a:rPr lang="fr-FR" b="1" dirty="0"/>
              <a:t>DATA SCIENTIST </a:t>
            </a:r>
            <a:r>
              <a:rPr lang="fr-FR" dirty="0"/>
              <a:t>met au point les modèles de traitement des données et de production d’indicateurs </a:t>
            </a:r>
            <a:endParaRPr lang="fr-FR" b="1" dirty="0"/>
          </a:p>
        </p:txBody>
      </p:sp>
      <p:grpSp>
        <p:nvGrpSpPr>
          <p:cNvPr id="33" name="Groupe 32"/>
          <p:cNvGrpSpPr/>
          <p:nvPr/>
        </p:nvGrpSpPr>
        <p:grpSpPr>
          <a:xfrm>
            <a:off x="745442" y="986685"/>
            <a:ext cx="7066026" cy="552080"/>
            <a:chOff x="745442" y="986685"/>
            <a:chExt cx="7066026" cy="552080"/>
          </a:xfrm>
        </p:grpSpPr>
        <p:grpSp>
          <p:nvGrpSpPr>
            <p:cNvPr id="34" name="Groupe 33"/>
            <p:cNvGrpSpPr/>
            <p:nvPr/>
          </p:nvGrpSpPr>
          <p:grpSpPr>
            <a:xfrm>
              <a:off x="745442" y="986685"/>
              <a:ext cx="7066026" cy="552080"/>
              <a:chOff x="2691257" y="529120"/>
              <a:chExt cx="7066026" cy="552080"/>
            </a:xfrm>
          </p:grpSpPr>
          <p:sp>
            <p:nvSpPr>
              <p:cNvPr id="40" name="Pentagone 39"/>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5" name="Groupe 44"/>
              <p:cNvGrpSpPr/>
              <p:nvPr/>
            </p:nvGrpSpPr>
            <p:grpSpPr>
              <a:xfrm>
                <a:off x="8732261" y="529120"/>
                <a:ext cx="551453" cy="549030"/>
                <a:chOff x="9401004" y="529120"/>
                <a:chExt cx="551453" cy="549030"/>
              </a:xfrm>
            </p:grpSpPr>
            <p:sp>
              <p:nvSpPr>
                <p:cNvPr id="52" name="Ellipse 51"/>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6" name="Ellipse 45"/>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5" name="Image 34"/>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6" name="Image 35"/>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7" name="Image 3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8" name="Image 37"/>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9" name="Image 38"/>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876460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n°41</a:t>
            </a:r>
            <a:br>
              <a:rPr lang="fr-FR" sz="2000" b="1" dirty="0">
                <a:latin typeface="+mn-lt"/>
              </a:rPr>
            </a:br>
            <a:r>
              <a:rPr lang="fr-FR" sz="2000" dirty="0">
                <a:latin typeface="+mn-lt"/>
              </a:rPr>
              <a:t>Les résultats</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378142" y="1966091"/>
            <a:ext cx="8161713" cy="1084015"/>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Les résultats obtenus à l’issue de cette expérimentation sont très concluants.</a:t>
            </a:r>
          </a:p>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souhaite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donc</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industrialiser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celle-ci et disposer au quotidien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 ces résultats pour servir nos activités.</a:t>
            </a:r>
          </a:p>
        </p:txBody>
      </p:sp>
      <p:pic>
        <p:nvPicPr>
          <p:cNvPr id="30" name="Image 29"/>
          <p:cNvPicPr>
            <a:picLocks noChangeAspect="1"/>
          </p:cNvPicPr>
          <p:nvPr/>
        </p:nvPicPr>
        <p:blipFill>
          <a:blip r:embed="rId8"/>
          <a:stretch>
            <a:fillRect/>
          </a:stretch>
        </p:blipFill>
        <p:spPr>
          <a:xfrm>
            <a:off x="306155" y="3252874"/>
            <a:ext cx="8073852" cy="2892205"/>
          </a:xfrm>
          <a:prstGeom prst="rect">
            <a:avLst/>
          </a:prstGeom>
        </p:spPr>
      </p:pic>
      <p:pic>
        <p:nvPicPr>
          <p:cNvPr id="26" name="Image 25"/>
          <p:cNvPicPr>
            <a:picLocks noChangeAspect="1"/>
          </p:cNvPicPr>
          <p:nvPr/>
        </p:nvPicPr>
        <p:blipFill>
          <a:blip r:embed="rId9"/>
          <a:stretch>
            <a:fillRect/>
          </a:stretch>
        </p:blipFill>
        <p:spPr>
          <a:xfrm>
            <a:off x="9323845" y="5814954"/>
            <a:ext cx="2255981" cy="932705"/>
          </a:xfrm>
          <a:prstGeom prst="rect">
            <a:avLst/>
          </a:prstGeom>
        </p:spPr>
      </p:pic>
    </p:spTree>
    <p:extLst>
      <p:ext uri="{BB962C8B-B14F-4D97-AF65-F5344CB8AC3E}">
        <p14:creationId xmlns:p14="http://schemas.microsoft.com/office/powerpoint/2010/main" val="1448550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n°42</a:t>
            </a:r>
            <a:br>
              <a:rPr lang="fr-FR" sz="2000" b="1" dirty="0">
                <a:latin typeface="+mn-lt"/>
              </a:rPr>
            </a:br>
            <a:r>
              <a:rPr lang="fr-FR" sz="2000" dirty="0">
                <a:latin typeface="+mn-lt"/>
              </a:rPr>
              <a:t>Bilan et industrialisation</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71041" y="5096119"/>
            <a:ext cx="8161713" cy="1380378"/>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planifie une rencontre avec mon responsable DataLab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pour faire le bilan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de mon expérimentation et travailler sur la suite de celle-ci.</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Je lui indique que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je souhaite disposer en production au quotidien des traitements et tableaux de bord mis en œuvre dans le cadre expérimental.</a:t>
            </a: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2126669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n°43</a:t>
            </a:r>
            <a:br>
              <a:rPr lang="fr-FR" sz="2000" b="1" dirty="0">
                <a:latin typeface="+mn-lt"/>
              </a:rPr>
            </a:br>
            <a:r>
              <a:rPr lang="fr-FR" sz="2000" dirty="0">
                <a:latin typeface="+mn-lt"/>
              </a:rPr>
              <a:t>La demande d’industrialisation</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71041" y="4999867"/>
            <a:ext cx="8161713" cy="1676741"/>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Mon responsable DataLab m’indique que nous allons faire une demande pour industrialiser les livrables de mon expérimentation.</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Ces travaux d’industrialisation vont permettre de rendre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robustes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et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sécurisés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 les traitements conçus et de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permettre l’automatisation </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de leur exécution sur des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données rafraichies</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4077032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n°44</a:t>
            </a:r>
            <a:br>
              <a:rPr lang="fr-FR" sz="2000" b="1" dirty="0">
                <a:latin typeface="+mn-lt"/>
              </a:rPr>
            </a:br>
            <a:r>
              <a:rPr lang="fr-FR" sz="2000" dirty="0">
                <a:latin typeface="+mn-lt"/>
              </a:rPr>
              <a:t>Passage par la Data Factory</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137045" y="4999867"/>
            <a:ext cx="8977884" cy="1380378"/>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Il m’indique que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c’est la Data Factory qui va prendre en charge ces travaux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d’industrialisation et mettre en conformité mon travail avec les exigences de production.</a:t>
            </a:r>
          </a:p>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Ce chantier vise à intégrer complétement mon travail à la chaîne opérationnelle du SI.</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Il me précise que cela peut donc</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 nécessiter un délai plus long que l’expérimentation.</a:t>
            </a: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2160754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a:xfrm>
            <a:off x="202286" y="29354"/>
            <a:ext cx="5713288" cy="723600"/>
          </a:xfrm>
        </p:spPr>
        <p:txBody>
          <a:bodyPr/>
          <a:lstStyle/>
          <a:p>
            <a:r>
              <a:rPr lang="fr-FR" sz="2000" b="1" dirty="0">
                <a:latin typeface="+mn-lt"/>
              </a:rPr>
              <a:t>Ecran n°45</a:t>
            </a:r>
            <a:br>
              <a:rPr lang="fr-FR" sz="2000" b="1" dirty="0">
                <a:latin typeface="+mn-lt"/>
              </a:rPr>
            </a:br>
            <a:r>
              <a:rPr lang="fr-FR" sz="2000" dirty="0">
                <a:latin typeface="+mn-lt"/>
              </a:rPr>
              <a:t>La fin de vie de mon espace DataLab</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21459"/>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44" name="Rectangle 43"/>
          <p:cNvSpPr/>
          <p:nvPr/>
        </p:nvSpPr>
        <p:spPr>
          <a:xfrm>
            <a:off x="271041" y="5304665"/>
            <a:ext cx="8161713"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Avant de finir notre échange, mon responsable DataLab me précise aussi que mon expérimentation arrivant à son terme, </a:t>
            </a:r>
            <a:r>
              <a:rPr lang="fr-FR" b="1" dirty="0">
                <a:solidFill>
                  <a:schemeClr val="tx1">
                    <a:lumMod val="75000"/>
                    <a:lumOff val="25000"/>
                  </a:schemeClr>
                </a:solidFill>
                <a:ea typeface="Yu Gothic Light" panose="020B0300000000000000" pitchFamily="34" charset="-128"/>
                <a:cs typeface="Times New Roman" panose="02020603050405020304" pitchFamily="18" charset="0"/>
              </a:rPr>
              <a:t>mon espace va être libéré pour permettre de réallouer ses ressources à d’autres besoins d’expérimentation</a:t>
            </a:r>
            <a:r>
              <a:rPr lang="fr-FR" dirty="0">
                <a:solidFill>
                  <a:schemeClr val="tx1">
                    <a:lumMod val="75000"/>
                    <a:lumOff val="25000"/>
                  </a:schemeClr>
                </a:solidFill>
                <a:ea typeface="Yu Gothic Light" panose="020B0300000000000000" pitchFamily="34" charset="-128"/>
                <a:cs typeface="Times New Roman" panose="02020603050405020304" pitchFamily="18" charset="0"/>
              </a:rPr>
              <a:t>.</a:t>
            </a:r>
          </a:p>
        </p:txBody>
      </p:sp>
      <p:grpSp>
        <p:nvGrpSpPr>
          <p:cNvPr id="26" name="Groupe 25"/>
          <p:cNvGrpSpPr/>
          <p:nvPr/>
        </p:nvGrpSpPr>
        <p:grpSpPr>
          <a:xfrm>
            <a:off x="1753518" y="1831846"/>
            <a:ext cx="4790703" cy="3026768"/>
            <a:chOff x="1934734" y="2607598"/>
            <a:chExt cx="4790703" cy="3026768"/>
          </a:xfrm>
        </p:grpSpPr>
        <p:pic>
          <p:nvPicPr>
            <p:cNvPr id="27" name="Image 26"/>
            <p:cNvPicPr>
              <a:picLocks noChangeAspect="1"/>
            </p:cNvPicPr>
            <p:nvPr/>
          </p:nvPicPr>
          <p:blipFill>
            <a:blip r:embed="rId9"/>
            <a:stretch>
              <a:fillRect/>
            </a:stretch>
          </p:blipFill>
          <p:spPr>
            <a:xfrm>
              <a:off x="5481745" y="2695839"/>
              <a:ext cx="1243692" cy="2938527"/>
            </a:xfrm>
            <a:prstGeom prst="rect">
              <a:avLst/>
            </a:prstGeom>
          </p:spPr>
        </p:pic>
        <p:pic>
          <p:nvPicPr>
            <p:cNvPr id="28" name="Image 2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934734" y="2607598"/>
              <a:ext cx="1697904" cy="2940771"/>
            </a:xfrm>
            <a:prstGeom prst="rect">
              <a:avLst/>
            </a:prstGeom>
          </p:spPr>
        </p:pic>
      </p:grpSp>
      <p:pic>
        <p:nvPicPr>
          <p:cNvPr id="29" name="Image 28"/>
          <p:cNvPicPr>
            <a:picLocks noChangeAspect="1"/>
          </p:cNvPicPr>
          <p:nvPr/>
        </p:nvPicPr>
        <p:blipFill>
          <a:blip r:embed="rId11"/>
          <a:stretch>
            <a:fillRect/>
          </a:stretch>
        </p:blipFill>
        <p:spPr>
          <a:xfrm>
            <a:off x="9330932" y="5814954"/>
            <a:ext cx="2255981" cy="931502"/>
          </a:xfrm>
          <a:prstGeom prst="rect">
            <a:avLst/>
          </a:prstGeom>
        </p:spPr>
      </p:pic>
    </p:spTree>
    <p:extLst>
      <p:ext uri="{BB962C8B-B14F-4D97-AF65-F5344CB8AC3E}">
        <p14:creationId xmlns:p14="http://schemas.microsoft.com/office/powerpoint/2010/main" val="3295820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n°46</a:t>
            </a:r>
            <a:br>
              <a:rPr lang="fr-FR" sz="2000" b="1" dirty="0">
                <a:latin typeface="+mn-lt"/>
              </a:rPr>
            </a:br>
            <a:r>
              <a:rPr lang="fr-FR" sz="2000" dirty="0">
                <a:latin typeface="+mn-lt"/>
              </a:rPr>
              <a:t>Quizz – Intro</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5817" y="2629304"/>
            <a:ext cx="1904633" cy="3298825"/>
          </a:xfrm>
          <a:prstGeom prst="rect">
            <a:avLst/>
          </a:prstGeom>
        </p:spPr>
      </p:pic>
      <p:sp>
        <p:nvSpPr>
          <p:cNvPr id="54" name="Sous-titre 2"/>
          <p:cNvSpPr txBox="1">
            <a:spLocks/>
          </p:cNvSpPr>
          <p:nvPr/>
        </p:nvSpPr>
        <p:spPr>
          <a:xfrm>
            <a:off x="939102" y="2130865"/>
            <a:ext cx="2496715"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800" cap="all" dirty="0">
                <a:solidFill>
                  <a:schemeClr val="bg2">
                    <a:lumMod val="25000"/>
                  </a:schemeClr>
                </a:solidFill>
              </a:rPr>
              <a:t>à</a:t>
            </a:r>
            <a:r>
              <a:rPr lang="fr-FR" sz="2800" dirty="0">
                <a:solidFill>
                  <a:schemeClr val="bg2">
                    <a:lumMod val="25000"/>
                  </a:schemeClr>
                </a:solidFill>
              </a:rPr>
              <a:t> vous de jouer</a:t>
            </a:r>
          </a:p>
        </p:txBody>
      </p:sp>
      <p:sp>
        <p:nvSpPr>
          <p:cNvPr id="55" name="ZoneTexte 54"/>
          <p:cNvSpPr txBox="1"/>
          <p:nvPr/>
        </p:nvSpPr>
        <p:spPr>
          <a:xfrm>
            <a:off x="4196033" y="5934670"/>
            <a:ext cx="4176464" cy="923330"/>
          </a:xfrm>
          <a:prstGeom prst="rect">
            <a:avLst/>
          </a:prstGeom>
          <a:noFill/>
        </p:spPr>
        <p:txBody>
          <a:bodyPr wrap="square" rtlCol="0">
            <a:spAutoFit/>
          </a:bodyPr>
          <a:lstStyle/>
          <a:p>
            <a:pPr algn="r"/>
            <a:r>
              <a:rPr lang="fr-FR" sz="1800" dirty="0">
                <a:solidFill>
                  <a:schemeClr val="accent4">
                    <a:lumMod val="75000"/>
                    <a:lumOff val="25000"/>
                  </a:schemeClr>
                </a:solidFill>
                <a:latin typeface="Calibri" panose="020F0502020204030204" pitchFamily="34" charset="0"/>
              </a:rPr>
              <a:t>Questionnaire de 5 questions</a:t>
            </a:r>
          </a:p>
          <a:p>
            <a:pPr algn="r"/>
            <a:r>
              <a:rPr lang="fr-FR" sz="1800" dirty="0">
                <a:solidFill>
                  <a:schemeClr val="accent4">
                    <a:lumMod val="75000"/>
                    <a:lumOff val="25000"/>
                  </a:schemeClr>
                </a:solidFill>
                <a:latin typeface="Calibri" panose="020F0502020204030204" pitchFamily="34" charset="0"/>
              </a:rPr>
              <a:t>Score cible : 80% de réussite</a:t>
            </a:r>
          </a:p>
          <a:p>
            <a:pPr algn="r"/>
            <a:endParaRPr lang="fr-FR" sz="1800" dirty="0">
              <a:solidFill>
                <a:schemeClr val="accent4">
                  <a:lumMod val="75000"/>
                  <a:lumOff val="25000"/>
                </a:schemeClr>
              </a:solidFill>
              <a:latin typeface="Calibri" panose="020F0502020204030204" pitchFamily="34" charset="0"/>
            </a:endParaRPr>
          </a:p>
        </p:txBody>
      </p:sp>
      <p:sp>
        <p:nvSpPr>
          <p:cNvPr id="56" name="Arc 55"/>
          <p:cNvSpPr/>
          <p:nvPr/>
        </p:nvSpPr>
        <p:spPr bwMode="auto">
          <a:xfrm rot="16405421" flipH="1">
            <a:off x="2925410" y="1118225"/>
            <a:ext cx="1659769" cy="3247457"/>
          </a:xfrm>
          <a:prstGeom prst="arc">
            <a:avLst>
              <a:gd name="adj1" fmla="val 1631773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399538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n°47</a:t>
            </a:r>
            <a:br>
              <a:rPr lang="fr-FR" sz="2000" b="1" dirty="0">
                <a:latin typeface="+mn-lt"/>
              </a:rPr>
            </a:br>
            <a:r>
              <a:rPr lang="fr-FR" sz="2000" dirty="0">
                <a:latin typeface="+mn-lt"/>
              </a:rPr>
              <a:t>Quizz – Question 1</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353943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L’ordre correct à trouver est : </a:t>
            </a:r>
          </a:p>
          <a:p>
            <a:pPr marL="742950" lvl="1" indent="-285750">
              <a:buFontTx/>
              <a:buChar char="-"/>
            </a:pPr>
            <a:r>
              <a:rPr lang="fr-FR" sz="1400" dirty="0">
                <a:solidFill>
                  <a:srgbClr val="FFFFFF"/>
                </a:solidFill>
                <a:latin typeface="Calibri" panose="020F0502020204030204" pitchFamily="34" charset="0"/>
              </a:rPr>
              <a:t>Idée</a:t>
            </a:r>
          </a:p>
          <a:p>
            <a:pPr marL="742950" lvl="1" indent="-285750">
              <a:buFontTx/>
              <a:buChar char="-"/>
            </a:pPr>
            <a:r>
              <a:rPr lang="fr-FR" sz="1400" dirty="0">
                <a:solidFill>
                  <a:srgbClr val="FFFFFF"/>
                </a:solidFill>
                <a:latin typeface="Calibri" panose="020F0502020204030204" pitchFamily="34" charset="0"/>
              </a:rPr>
              <a:t>Formalisation du besoin</a:t>
            </a:r>
          </a:p>
          <a:p>
            <a:pPr marL="742950" lvl="1" indent="-285750">
              <a:buFontTx/>
              <a:buChar char="-"/>
            </a:pPr>
            <a:r>
              <a:rPr lang="fr-FR" sz="1400" dirty="0">
                <a:solidFill>
                  <a:srgbClr val="FFFFFF"/>
                </a:solidFill>
                <a:latin typeface="Calibri" panose="020F0502020204030204" pitchFamily="34" charset="0"/>
              </a:rPr>
              <a:t>Expression du besoin</a:t>
            </a:r>
          </a:p>
          <a:p>
            <a:pPr marL="742950" lvl="1" indent="-285750">
              <a:buFontTx/>
              <a:buChar char="-"/>
            </a:pPr>
            <a:r>
              <a:rPr lang="fr-FR" sz="1400" dirty="0">
                <a:solidFill>
                  <a:srgbClr val="FFFFFF"/>
                </a:solidFill>
                <a:latin typeface="Calibri" panose="020F0502020204030204" pitchFamily="34" charset="0"/>
              </a:rPr>
              <a:t>Validation conformité</a:t>
            </a:r>
          </a:p>
          <a:p>
            <a:pPr marL="742950" lvl="1" indent="-285750">
              <a:buFontTx/>
              <a:buChar char="-"/>
            </a:pPr>
            <a:r>
              <a:rPr lang="fr-FR" sz="1400" dirty="0">
                <a:solidFill>
                  <a:srgbClr val="FFFFFF"/>
                </a:solidFill>
                <a:latin typeface="Calibri" panose="020F0502020204030204" pitchFamily="34" charset="0"/>
              </a:rPr>
              <a:t>Qualification du besoin</a:t>
            </a:r>
          </a:p>
          <a:p>
            <a:pPr marL="742950" lvl="1" indent="-285750">
              <a:buFontTx/>
              <a:buChar char="-"/>
            </a:pPr>
            <a:r>
              <a:rPr lang="fr-FR" sz="1400" dirty="0">
                <a:solidFill>
                  <a:srgbClr val="FFFFFF"/>
                </a:solidFill>
                <a:latin typeface="Calibri" panose="020F0502020204030204" pitchFamily="34" charset="0"/>
              </a:rPr>
              <a:t>Choix des outils</a:t>
            </a:r>
          </a:p>
          <a:p>
            <a:pPr marL="285750" indent="-285750">
              <a:buFontTx/>
              <a:buChar char="-"/>
            </a:pPr>
            <a:endParaRPr lang="fr-FR" sz="1400" dirty="0">
              <a:solidFill>
                <a:srgbClr val="FFFFFF"/>
              </a:solidFill>
              <a:latin typeface="Calibri" panose="020F0502020204030204" pitchFamily="34" charset="0"/>
            </a:endParaRPr>
          </a:p>
          <a:p>
            <a:pPr marL="285750" indent="-285750">
              <a:buFontTx/>
              <a:buChar char="-"/>
            </a:pPr>
            <a:r>
              <a:rPr lang="fr-FR" sz="1400" dirty="0">
                <a:solidFill>
                  <a:srgbClr val="FFFFFF"/>
                </a:solidFill>
                <a:latin typeface="Calibri" panose="020F0502020204030204" pitchFamily="34" charset="0"/>
              </a:rPr>
              <a:t>Les blocs de texte peuvent être déplacés en </a:t>
            </a:r>
            <a:r>
              <a:rPr lang="fr-FR" sz="1400" dirty="0" err="1">
                <a:solidFill>
                  <a:srgbClr val="FFFFFF"/>
                </a:solidFill>
                <a:latin typeface="Calibri" panose="020F0502020204030204" pitchFamily="34" charset="0"/>
              </a:rPr>
              <a:t>Drag’n’drop</a:t>
            </a:r>
            <a:r>
              <a:rPr lang="fr-FR" sz="1400" dirty="0">
                <a:solidFill>
                  <a:srgbClr val="FFFFFF"/>
                </a:solidFill>
                <a:latin typeface="Calibri" panose="020F0502020204030204" pitchFamily="34" charset="0"/>
              </a:rPr>
              <a:t> pour être remis dans le bonne ordre</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630453"/>
            <a:ext cx="1736187" cy="3007077"/>
          </a:xfrm>
          <a:prstGeom prst="rect">
            <a:avLst/>
          </a:prstGeom>
        </p:spPr>
      </p:pic>
      <p:sp>
        <p:nvSpPr>
          <p:cNvPr id="54" name="Sous-titre 2"/>
          <p:cNvSpPr txBox="1">
            <a:spLocks/>
          </p:cNvSpPr>
          <p:nvPr/>
        </p:nvSpPr>
        <p:spPr>
          <a:xfrm>
            <a:off x="848624" y="1956857"/>
            <a:ext cx="6859661"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Ordonnez les éléments de préparation à l’expérimentation DataLab :</a:t>
            </a:r>
          </a:p>
        </p:txBody>
      </p:sp>
      <p:sp>
        <p:nvSpPr>
          <p:cNvPr id="56" name="Arc 55"/>
          <p:cNvSpPr/>
          <p:nvPr/>
        </p:nvSpPr>
        <p:spPr bwMode="auto">
          <a:xfrm rot="4034512">
            <a:off x="593277" y="153669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1</a:t>
            </a:r>
          </a:p>
        </p:txBody>
      </p:sp>
      <p:sp>
        <p:nvSpPr>
          <p:cNvPr id="3" name="Chevron 2"/>
          <p:cNvSpPr/>
          <p:nvPr/>
        </p:nvSpPr>
        <p:spPr>
          <a:xfrm>
            <a:off x="197495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Rectangle 32"/>
          <p:cNvSpPr/>
          <p:nvPr/>
        </p:nvSpPr>
        <p:spPr>
          <a:xfrm>
            <a:off x="3319395" y="2620426"/>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Formalisation du besoin</a:t>
            </a:r>
          </a:p>
        </p:txBody>
      </p:sp>
      <p:sp>
        <p:nvSpPr>
          <p:cNvPr id="35" name="Rectangle 34"/>
          <p:cNvSpPr/>
          <p:nvPr/>
        </p:nvSpPr>
        <p:spPr>
          <a:xfrm>
            <a:off x="3319395" y="3203975"/>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Choix des outils</a:t>
            </a:r>
          </a:p>
        </p:txBody>
      </p:sp>
      <p:sp>
        <p:nvSpPr>
          <p:cNvPr id="36" name="Rectangle 35"/>
          <p:cNvSpPr/>
          <p:nvPr/>
        </p:nvSpPr>
        <p:spPr>
          <a:xfrm>
            <a:off x="3319395" y="3787524"/>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Qualification du besoin</a:t>
            </a:r>
          </a:p>
        </p:txBody>
      </p:sp>
      <p:sp>
        <p:nvSpPr>
          <p:cNvPr id="37" name="Rectangle 36"/>
          <p:cNvSpPr/>
          <p:nvPr/>
        </p:nvSpPr>
        <p:spPr>
          <a:xfrm>
            <a:off x="3319395" y="4371073"/>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Validation conformité</a:t>
            </a:r>
          </a:p>
        </p:txBody>
      </p:sp>
      <p:sp>
        <p:nvSpPr>
          <p:cNvPr id="39" name="Rectangle 38"/>
          <p:cNvSpPr/>
          <p:nvPr/>
        </p:nvSpPr>
        <p:spPr>
          <a:xfrm>
            <a:off x="3319395" y="4954623"/>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Idée</a:t>
            </a:r>
          </a:p>
        </p:txBody>
      </p:sp>
      <p:sp>
        <p:nvSpPr>
          <p:cNvPr id="40" name="Rectangle 39"/>
          <p:cNvSpPr/>
          <p:nvPr/>
        </p:nvSpPr>
        <p:spPr>
          <a:xfrm>
            <a:off x="3319395" y="5522179"/>
            <a:ext cx="3603343" cy="411232"/>
          </a:xfrm>
          <a:prstGeom prst="rect">
            <a:avLst/>
          </a:prstGeom>
          <a:solidFill>
            <a:srgbClr val="71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Expression du besoin</a:t>
            </a:r>
          </a:p>
        </p:txBody>
      </p:sp>
    </p:spTree>
    <p:extLst>
      <p:ext uri="{BB962C8B-B14F-4D97-AF65-F5344CB8AC3E}">
        <p14:creationId xmlns:p14="http://schemas.microsoft.com/office/powerpoint/2010/main" val="14766450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n°48</a:t>
            </a:r>
            <a:br>
              <a:rPr lang="fr-FR" sz="2000" b="1" dirty="0">
                <a:latin typeface="+mn-lt"/>
              </a:rPr>
            </a:br>
            <a:r>
              <a:rPr lang="fr-FR" sz="2000" dirty="0">
                <a:latin typeface="+mn-lt"/>
              </a:rPr>
              <a:t>Quizz – Question 2</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4" name="Sous-titre 2"/>
          <p:cNvSpPr txBox="1">
            <a:spLocks/>
          </p:cNvSpPr>
          <p:nvPr/>
        </p:nvSpPr>
        <p:spPr>
          <a:xfrm>
            <a:off x="1270248" y="1956857"/>
            <a:ext cx="4883998"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J’ai un besoin, je viens de formaliser. Qui je contacte pour exprimer celui-ci ?</a:t>
            </a:r>
          </a:p>
        </p:txBody>
      </p:sp>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4"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2</a:t>
            </a:r>
          </a:p>
        </p:txBody>
      </p:sp>
      <p:sp>
        <p:nvSpPr>
          <p:cNvPr id="30" name="Chevron 29"/>
          <p:cNvSpPr/>
          <p:nvPr/>
        </p:nvSpPr>
        <p:spPr>
          <a:xfrm>
            <a:off x="3580714"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1" name="Chevron 30"/>
          <p:cNvSpPr/>
          <p:nvPr/>
        </p:nvSpPr>
        <p:spPr>
          <a:xfrm>
            <a:off x="518647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4" name="Rectangle 43"/>
          <p:cNvSpPr/>
          <p:nvPr/>
        </p:nvSpPr>
        <p:spPr>
          <a:xfrm>
            <a:off x="3578126" y="2798195"/>
            <a:ext cx="3108411" cy="3098284"/>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analyst</a:t>
            </a:r>
          </a:p>
          <a:p>
            <a:pPr>
              <a:lnSpc>
                <a:spcPct val="150000"/>
              </a:lnSpc>
              <a:spcAft>
                <a:spcPts val="800"/>
              </a:spcAft>
            </a:pPr>
            <a:r>
              <a:rPr lang="fr-FR" dirty="0">
                <a:ea typeface="Yu Gothic Light" panose="020B0300000000000000" pitchFamily="34" charset="-128"/>
                <a:cs typeface="Times New Roman" panose="02020603050405020304" pitchFamily="18" charset="0"/>
              </a:rPr>
              <a:t>Le CDO</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Steward</a:t>
            </a:r>
          </a:p>
        </p:txBody>
      </p:sp>
      <p:sp>
        <p:nvSpPr>
          <p:cNvPr id="45" name="Rectangle 44"/>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3240319" y="396620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3240319" y="4504369"/>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3239692" y="5013956"/>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4041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n°49</a:t>
            </a:r>
            <a:br>
              <a:rPr lang="fr-FR" sz="2000" b="1" dirty="0">
                <a:latin typeface="+mn-lt"/>
              </a:rPr>
            </a:br>
            <a:r>
              <a:rPr lang="fr-FR" sz="2000" dirty="0">
                <a:latin typeface="+mn-lt"/>
              </a:rPr>
              <a:t>Quizz – Question 3</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20063"/>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462213"/>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Aucune case n’est cochée au démarrage</a:t>
            </a:r>
          </a:p>
          <a:p>
            <a:pPr marL="285750" lvl="0" indent="-285750">
              <a:buFontTx/>
              <a:buChar char="-"/>
            </a:pPr>
            <a:r>
              <a:rPr lang="fr-FR" sz="1400" dirty="0">
                <a:solidFill>
                  <a:srgbClr val="FFFFFF"/>
                </a:solidFill>
                <a:latin typeface="Calibri" panose="020F0502020204030204" pitchFamily="34" charset="0"/>
              </a:rPr>
              <a:t>Celles cochées ci-contre correspondent aux bonnes réponses. </a:t>
            </a:r>
          </a:p>
          <a:p>
            <a:pPr marL="285750" lvl="0" indent="-285750">
              <a:buFontTx/>
              <a:buChar char="-"/>
            </a:pPr>
            <a:endParaRPr lang="fr-FR" sz="1400" dirty="0">
              <a:solidFill>
                <a:srgbClr val="FFFFFF"/>
              </a:solidFill>
              <a:latin typeface="Calibri" panose="020F0502020204030204" pitchFamily="34" charset="0"/>
            </a:endParaRPr>
          </a:p>
          <a:p>
            <a:pPr lvl="0"/>
            <a:endParaRPr lang="fr-FR" sz="1400" dirty="0">
              <a:solidFill>
                <a:srgbClr val="FFFFFF"/>
              </a:solidFill>
              <a:latin typeface="Calibri" panose="020F0502020204030204" pitchFamily="34" charset="0"/>
            </a:endParaRP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3</a:t>
            </a:r>
          </a:p>
        </p:txBody>
      </p:sp>
      <p:sp>
        <p:nvSpPr>
          <p:cNvPr id="31" name="Chevron 30"/>
          <p:cNvSpPr/>
          <p:nvPr/>
        </p:nvSpPr>
        <p:spPr>
          <a:xfrm>
            <a:off x="5186473"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33" name="Imag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35" name="Sous-titre 2"/>
          <p:cNvSpPr txBox="1">
            <a:spLocks/>
          </p:cNvSpPr>
          <p:nvPr/>
        </p:nvSpPr>
        <p:spPr>
          <a:xfrm>
            <a:off x="504967" y="2011449"/>
            <a:ext cx="81067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Sur la phase d’analyse de mon besoin, quels acteurs sont ou peuvent être mobilisés ?</a:t>
            </a:r>
          </a:p>
        </p:txBody>
      </p:sp>
      <p:sp>
        <p:nvSpPr>
          <p:cNvPr id="36" name="Arc 3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sp>
        <p:nvSpPr>
          <p:cNvPr id="46" name="Rectangle 45"/>
          <p:cNvSpPr/>
          <p:nvPr/>
        </p:nvSpPr>
        <p:spPr>
          <a:xfrm>
            <a:off x="3578126" y="2798195"/>
            <a:ext cx="3108411" cy="3098284"/>
          </a:xfrm>
          <a:prstGeom prst="rect">
            <a:avLst/>
          </a:prstGeom>
        </p:spPr>
        <p:txBody>
          <a:bodyPr wrap="square">
            <a:spAutoFit/>
          </a:bodyPr>
          <a:lstStyle/>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fr-FR" dirty="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data analyst</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CDO</a:t>
            </a:r>
          </a:p>
          <a:p>
            <a:pPr>
              <a:lnSpc>
                <a:spcPct val="150000"/>
              </a:lnSpc>
              <a:spcAft>
                <a:spcPts val="800"/>
              </a:spcAft>
            </a:pPr>
            <a:r>
              <a:rPr lang="fr-FR" b="1" dirty="0">
                <a:solidFill>
                  <a:schemeClr val="accent6"/>
                </a:solidFill>
                <a:ea typeface="Yu Gothic Light" panose="020B0300000000000000" pitchFamily="34" charset="-128"/>
                <a:cs typeface="Times New Roman" panose="02020603050405020304" pitchFamily="18" charset="0"/>
              </a:rPr>
              <a:t>Le Data Steward</a:t>
            </a:r>
          </a:p>
        </p:txBody>
      </p:sp>
      <p:sp>
        <p:nvSpPr>
          <p:cNvPr id="55" name="Rectangle 54"/>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3240319" y="396620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Rectangle 71"/>
          <p:cNvSpPr/>
          <p:nvPr/>
        </p:nvSpPr>
        <p:spPr>
          <a:xfrm>
            <a:off x="3240319" y="4504369"/>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72"/>
          <p:cNvSpPr/>
          <p:nvPr/>
        </p:nvSpPr>
        <p:spPr>
          <a:xfrm>
            <a:off x="3239692" y="5013956"/>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73"/>
          <p:cNvSpPr/>
          <p:nvPr/>
        </p:nvSpPr>
        <p:spPr>
          <a:xfrm>
            <a:off x="3239692" y="5523543"/>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63290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n°50</a:t>
            </a:r>
            <a:br>
              <a:rPr lang="fr-FR" sz="2000" b="1" dirty="0">
                <a:latin typeface="+mn-lt"/>
              </a:rPr>
            </a:br>
            <a:r>
              <a:rPr lang="fr-FR" sz="2000" dirty="0">
                <a:latin typeface="+mn-lt"/>
              </a:rPr>
              <a:t>Quizz – Question 4</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4</a:t>
            </a:r>
          </a:p>
        </p:txBody>
      </p:sp>
      <p:sp>
        <p:nvSpPr>
          <p:cNvPr id="32" name="Chevron 31"/>
          <p:cNvSpPr/>
          <p:nvPr/>
        </p:nvSpPr>
        <p:spPr>
          <a:xfrm>
            <a:off x="6792235" y="6363674"/>
            <a:ext cx="1681392" cy="409434"/>
          </a:xfrm>
          <a:prstGeom prst="chevron">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3" name="Sous-titre 2"/>
          <p:cNvSpPr txBox="1">
            <a:spLocks/>
          </p:cNvSpPr>
          <p:nvPr/>
        </p:nvSpPr>
        <p:spPr>
          <a:xfrm>
            <a:off x="504967" y="1929561"/>
            <a:ext cx="8106767"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Quels sont les interlocuteurs que je peux contacter </a:t>
            </a:r>
            <a:br>
              <a:rPr lang="fr-FR" sz="1800" dirty="0">
                <a:solidFill>
                  <a:schemeClr val="bg2">
                    <a:lumMod val="25000"/>
                  </a:schemeClr>
                </a:solidFill>
              </a:rPr>
            </a:br>
            <a:r>
              <a:rPr lang="fr-FR" sz="1800" dirty="0">
                <a:solidFill>
                  <a:schemeClr val="bg2">
                    <a:lumMod val="25000"/>
                  </a:schemeClr>
                </a:solidFill>
              </a:rPr>
              <a:t>pour avoir de l’aide lors de la phase d’expérimentation ?</a:t>
            </a:r>
          </a:p>
        </p:txBody>
      </p:sp>
      <p:sp>
        <p:nvSpPr>
          <p:cNvPr id="35" name="Rectangle 34"/>
          <p:cNvSpPr/>
          <p:nvPr/>
        </p:nvSpPr>
        <p:spPr>
          <a:xfrm>
            <a:off x="3578126" y="2798195"/>
            <a:ext cx="3108411" cy="3616375"/>
          </a:xfrm>
          <a:prstGeom prst="rect">
            <a:avLst/>
          </a:prstGeom>
        </p:spPr>
        <p:txBody>
          <a:bodyPr wrap="square">
            <a:spAutoFit/>
          </a:bodyPr>
          <a:lstStyle/>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data analyst</a:t>
            </a:r>
          </a:p>
          <a:p>
            <a:pPr>
              <a:lnSpc>
                <a:spcPct val="150000"/>
              </a:lnSpc>
              <a:spcAft>
                <a:spcPts val="800"/>
              </a:spcAft>
            </a:pPr>
            <a:r>
              <a:rPr lang="it-IT" dirty="0">
                <a:ea typeface="Yu Gothic Light" panose="020B0300000000000000" pitchFamily="34" charset="-128"/>
                <a:cs typeface="Times New Roman" panose="02020603050405020304" pitchFamily="18" charset="0"/>
              </a:rPr>
              <a:t>Le CDO</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Steward</a:t>
            </a:r>
          </a:p>
          <a:p>
            <a:pPr>
              <a:lnSpc>
                <a:spcPct val="150000"/>
              </a:lnSpc>
              <a:spcAft>
                <a:spcPts val="800"/>
              </a:spcAft>
            </a:pPr>
            <a:endParaRPr lang="it-IT" b="1" dirty="0">
              <a:solidFill>
                <a:schemeClr val="accent6"/>
              </a:solidFill>
              <a:ea typeface="Yu Gothic Light" panose="020B0300000000000000" pitchFamily="34" charset="-128"/>
              <a:cs typeface="Times New Roman" panose="02020603050405020304" pitchFamily="18" charset="0"/>
            </a:endParaRPr>
          </a:p>
        </p:txBody>
      </p:sp>
      <p:sp>
        <p:nvSpPr>
          <p:cNvPr id="36" name="Rectangle 35"/>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3240319" y="3966204"/>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3240319" y="4504369"/>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239692" y="5013956"/>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51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Image 53"/>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33404"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n°6</a:t>
            </a:r>
            <a:br>
              <a:rPr lang="fr-FR" sz="2000" dirty="0">
                <a:latin typeface="+mn-lt"/>
              </a:rPr>
            </a:br>
            <a:r>
              <a:rPr lang="fr-FR" sz="2000" dirty="0">
                <a:latin typeface="+mn-lt"/>
              </a:rPr>
              <a:t>L’équipe DataLab – le Data Steward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36" name="Rectangle 35"/>
          <p:cNvSpPr/>
          <p:nvPr/>
        </p:nvSpPr>
        <p:spPr>
          <a:xfrm>
            <a:off x="1331741" y="6030346"/>
            <a:ext cx="1575587" cy="38869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Steward</a:t>
            </a:r>
          </a:p>
        </p:txBody>
      </p:sp>
      <p:cxnSp>
        <p:nvCxnSpPr>
          <p:cNvPr id="14" name="Connecteur droit 13"/>
          <p:cNvCxnSpPr/>
          <p:nvPr/>
        </p:nvCxnSpPr>
        <p:spPr>
          <a:xfrm flipV="1">
            <a:off x="3127508" y="5621246"/>
            <a:ext cx="310020" cy="607537"/>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2855890" y="6227551"/>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3" name="Image 92"/>
          <p:cNvPicPr>
            <a:picLocks noChangeAspect="1"/>
          </p:cNvPicPr>
          <p:nvPr/>
        </p:nvPicPr>
        <p:blipFill rotWithShape="1">
          <a:blip r:embed="rId3"/>
          <a:srcRect l="33945" r="52655"/>
          <a:stretch/>
        </p:blipFill>
        <p:spPr>
          <a:xfrm>
            <a:off x="3138979" y="2702450"/>
            <a:ext cx="791570" cy="3090940"/>
          </a:xfrm>
          <a:prstGeom prst="rect">
            <a:avLst/>
          </a:prstGeom>
        </p:spPr>
      </p:pic>
      <p:sp>
        <p:nvSpPr>
          <p:cNvPr id="53" name="Rectangle à coins arrondis 52"/>
          <p:cNvSpPr/>
          <p:nvPr/>
        </p:nvSpPr>
        <p:spPr>
          <a:xfrm>
            <a:off x="4702885" y="4362513"/>
            <a:ext cx="3763096" cy="2056529"/>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a:t>
            </a:r>
            <a:r>
              <a:rPr lang="fr-FR" b="1" dirty="0"/>
              <a:t>DATA STEWARD </a:t>
            </a:r>
            <a:r>
              <a:rPr lang="fr-FR" dirty="0"/>
              <a:t>vous accompagne sur l’organisation et </a:t>
            </a:r>
            <a:br>
              <a:rPr lang="fr-FR" dirty="0"/>
            </a:br>
            <a:r>
              <a:rPr lang="fr-FR" dirty="0"/>
              <a:t>la gestion des données </a:t>
            </a:r>
            <a:br>
              <a:rPr lang="fr-FR" dirty="0"/>
            </a:br>
            <a:r>
              <a:rPr lang="fr-FR" dirty="0"/>
              <a:t>dans le DataLake. Il vous guide pour identifier les données disponibles pour vos besoins.</a:t>
            </a:r>
            <a:endParaRPr lang="fr-FR" b="1" dirty="0"/>
          </a:p>
        </p:txBody>
      </p: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40" name="Pentagone 39"/>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6" name="Groupe 45"/>
              <p:cNvGrpSpPr/>
              <p:nvPr/>
            </p:nvGrpSpPr>
            <p:grpSpPr>
              <a:xfrm>
                <a:off x="8732261" y="529120"/>
                <a:ext cx="551453" cy="549030"/>
                <a:chOff x="9401004" y="529120"/>
                <a:chExt cx="551453" cy="549030"/>
              </a:xfrm>
            </p:grpSpPr>
            <p:sp>
              <p:nvSpPr>
                <p:cNvPr id="55" name="Ellipse 54"/>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6" name="Image 5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2" name="Ellipse 51"/>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7" name="Image 36"/>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8" name="Image 37"/>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9" name="Image 38"/>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2582938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n°51</a:t>
            </a:r>
            <a:br>
              <a:rPr lang="fr-FR" sz="2000" b="1" dirty="0">
                <a:latin typeface="+mn-lt"/>
              </a:rPr>
            </a:br>
            <a:r>
              <a:rPr lang="fr-FR" sz="2000" dirty="0">
                <a:latin typeface="+mn-lt"/>
              </a:rPr>
              <a:t>Quizz – Question 5</a:t>
            </a:r>
          </a:p>
        </p:txBody>
      </p:sp>
      <p:sp>
        <p:nvSpPr>
          <p:cNvPr id="48" name="Espace réservé du texte 47"/>
          <p:cNvSpPr>
            <a:spLocks noGrp="1"/>
          </p:cNvSpPr>
          <p:nvPr>
            <p:ph type="body" sz="quarter" idx="13"/>
          </p:nvPr>
        </p:nvSpPr>
        <p:spPr/>
        <p:txBody>
          <a:bodyPr/>
          <a:lstStyle/>
          <a:p>
            <a:r>
              <a:rPr lang="fr-FR" b="1" dirty="0"/>
              <a:t>Message clé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138499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lvl="0" indent="-285750">
              <a:buFontTx/>
              <a:buChar char="-"/>
            </a:pPr>
            <a:r>
              <a:rPr lang="fr-FR" sz="1400" dirty="0">
                <a:solidFill>
                  <a:srgbClr val="FFFFFF"/>
                </a:solidFill>
                <a:latin typeface="Calibri" panose="020F0502020204030204" pitchFamily="34" charset="0"/>
              </a:rPr>
              <a:t> </a:t>
            </a:r>
          </a:p>
          <a:p>
            <a:pPr marL="285750" lvl="0" indent="-285750">
              <a:buFontTx/>
              <a:buChar char="-"/>
            </a:pPr>
            <a:endParaRPr lang="fr-FR" sz="1400" dirty="0">
              <a:solidFill>
                <a:srgbClr val="FFFFFF"/>
              </a:solidFill>
              <a:latin typeface="Calibri" panose="020F0502020204030204" pitchFamily="34" charset="0"/>
            </a:endParaRPr>
          </a:p>
          <a:p>
            <a:endParaRPr lang="fr-FR" sz="1400" b="1" dirty="0">
              <a:solidFill>
                <a:schemeClr val="bg1"/>
              </a:solidFill>
              <a:latin typeface="Calibri" panose="020F0502020204030204" pitchFamily="34" charset="0"/>
            </a:endParaRPr>
          </a:p>
        </p:txBody>
      </p:sp>
      <p:pic>
        <p:nvPicPr>
          <p:cNvPr id="43" name="Image 4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278" y="2807877"/>
            <a:ext cx="1736187" cy="3007077"/>
          </a:xfrm>
          <a:prstGeom prst="rect">
            <a:avLst/>
          </a:prstGeom>
        </p:spPr>
      </p:pic>
      <p:sp>
        <p:nvSpPr>
          <p:cNvPr id="54" name="Sous-titre 2"/>
          <p:cNvSpPr txBox="1">
            <a:spLocks/>
          </p:cNvSpPr>
          <p:nvPr/>
        </p:nvSpPr>
        <p:spPr>
          <a:xfrm>
            <a:off x="848624" y="1915914"/>
            <a:ext cx="6859661" cy="42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800" dirty="0">
                <a:solidFill>
                  <a:schemeClr val="bg2">
                    <a:lumMod val="25000"/>
                  </a:schemeClr>
                </a:solidFill>
              </a:rPr>
              <a:t>En fin d’expérimentation, qui est mon interlocuteur pour faire le bilan sur celle-ci et envisager l’industrialisation de mes traitements ?</a:t>
            </a:r>
          </a:p>
        </p:txBody>
      </p:sp>
      <p:sp>
        <p:nvSpPr>
          <p:cNvPr id="56" name="Arc 55"/>
          <p:cNvSpPr/>
          <p:nvPr/>
        </p:nvSpPr>
        <p:spPr bwMode="auto">
          <a:xfrm rot="4034512">
            <a:off x="593277" y="1673171"/>
            <a:ext cx="1417209" cy="1871479"/>
          </a:xfrm>
          <a:prstGeom prst="arc">
            <a:avLst>
              <a:gd name="adj1" fmla="val 17251552"/>
              <a:gd name="adj2" fmla="val 0"/>
            </a:avLst>
          </a:prstGeom>
          <a:noFill/>
          <a:ln w="28575" cap="flat" cmpd="sng" algn="ctr">
            <a:solidFill>
              <a:schemeClr val="accent4">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a:ln>
                <a:noFill/>
              </a:ln>
              <a:solidFill>
                <a:schemeClr val="tx1"/>
              </a:solidFill>
              <a:effectLst/>
              <a:latin typeface="Arial" charset="0"/>
            </a:endParaRPr>
          </a:p>
        </p:txBody>
      </p:sp>
      <p:grpSp>
        <p:nvGrpSpPr>
          <p:cNvPr id="34" name="Groupe 33"/>
          <p:cNvGrpSpPr/>
          <p:nvPr/>
        </p:nvGrpSpPr>
        <p:grpSpPr>
          <a:xfrm>
            <a:off x="745442" y="986685"/>
            <a:ext cx="7066026" cy="552080"/>
            <a:chOff x="745442" y="986685"/>
            <a:chExt cx="7066026" cy="552080"/>
          </a:xfrm>
        </p:grpSpPr>
        <p:grpSp>
          <p:nvGrpSpPr>
            <p:cNvPr id="52" name="Groupe 51"/>
            <p:cNvGrpSpPr/>
            <p:nvPr/>
          </p:nvGrpSpPr>
          <p:grpSpPr>
            <a:xfrm>
              <a:off x="745442" y="986685"/>
              <a:ext cx="7066026" cy="552080"/>
              <a:chOff x="2691257" y="529120"/>
              <a:chExt cx="7066026" cy="552080"/>
            </a:xfrm>
          </p:grpSpPr>
          <p:sp>
            <p:nvSpPr>
              <p:cNvPr id="61" name="Pentagone 60"/>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6" name="Groupe 65"/>
              <p:cNvGrpSpPr/>
              <p:nvPr/>
            </p:nvGrpSpPr>
            <p:grpSpPr>
              <a:xfrm>
                <a:off x="8732261" y="529120"/>
                <a:ext cx="551453" cy="549030"/>
                <a:chOff x="9401004" y="529120"/>
                <a:chExt cx="551453" cy="549030"/>
              </a:xfrm>
            </p:grpSpPr>
            <p:sp>
              <p:nvSpPr>
                <p:cNvPr id="68" name="Ellipse 67"/>
                <p:cNvSpPr/>
                <p:nvPr/>
              </p:nvSpPr>
              <p:spPr>
                <a:xfrm>
                  <a:off x="9401004"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9" name="Image 68"/>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67" name="Ellipse 66"/>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3" name="Image 52"/>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57" name="Image 56"/>
            <p:cNvPicPr>
              <a:picLocks noChangeAspect="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58" name="Image 5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59" name="Image 5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60" name="Image 59"/>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
        <p:nvSpPr>
          <p:cNvPr id="2" name="Pentagone 1"/>
          <p:cNvSpPr/>
          <p:nvPr/>
        </p:nvSpPr>
        <p:spPr>
          <a:xfrm>
            <a:off x="357139" y="6363675"/>
            <a:ext cx="1693446" cy="409433"/>
          </a:xfrm>
          <a:prstGeom prst="homePlate">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hevron 2"/>
          <p:cNvSpPr/>
          <p:nvPr/>
        </p:nvSpPr>
        <p:spPr>
          <a:xfrm>
            <a:off x="197495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Chevron 29"/>
          <p:cNvSpPr/>
          <p:nvPr/>
        </p:nvSpPr>
        <p:spPr>
          <a:xfrm>
            <a:off x="358071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Chevron 30"/>
          <p:cNvSpPr/>
          <p:nvPr/>
        </p:nvSpPr>
        <p:spPr>
          <a:xfrm>
            <a:off x="5186473" y="6363674"/>
            <a:ext cx="1681392" cy="409434"/>
          </a:xfrm>
          <a:prstGeom prst="chevron">
            <a:avLst/>
          </a:prstGeom>
          <a:solidFill>
            <a:schemeClr val="accent6">
              <a:lumMod val="60000"/>
              <a:lumOff val="4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Chevron 31"/>
          <p:cNvSpPr/>
          <p:nvPr/>
        </p:nvSpPr>
        <p:spPr>
          <a:xfrm>
            <a:off x="6792235" y="6363674"/>
            <a:ext cx="1681392" cy="409434"/>
          </a:xfrm>
          <a:prstGeom prst="chevron">
            <a:avLst/>
          </a:prstGeom>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Question 5</a:t>
            </a:r>
          </a:p>
        </p:txBody>
      </p:sp>
      <p:sp>
        <p:nvSpPr>
          <p:cNvPr id="33" name="Rectangle 32"/>
          <p:cNvSpPr/>
          <p:nvPr/>
        </p:nvSpPr>
        <p:spPr>
          <a:xfrm>
            <a:off x="3578126" y="2798195"/>
            <a:ext cx="3108411" cy="3616375"/>
          </a:xfrm>
          <a:prstGeom prst="rect">
            <a:avLst/>
          </a:prstGeom>
        </p:spPr>
        <p:txBody>
          <a:bodyPr wrap="square">
            <a:spAutoFit/>
          </a:bodyPr>
          <a:lstStyle/>
          <a:p>
            <a:pPr>
              <a:lnSpc>
                <a:spcPct val="150000"/>
              </a:lnSpc>
              <a:spcAft>
                <a:spcPts val="800"/>
              </a:spcAft>
            </a:pPr>
            <a:r>
              <a:rPr lang="it-IT" b="1" dirty="0">
                <a:solidFill>
                  <a:schemeClr val="accent6"/>
                </a:solidFill>
                <a:ea typeface="Yu Gothic Light" panose="020B0300000000000000" pitchFamily="34" charset="-128"/>
                <a:cs typeface="Times New Roman" panose="02020603050405020304" pitchFamily="18" charset="0"/>
              </a:rPr>
              <a:t>Le responsable datalab</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engineer</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scientist</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analyst</a:t>
            </a:r>
          </a:p>
          <a:p>
            <a:pPr>
              <a:lnSpc>
                <a:spcPct val="150000"/>
              </a:lnSpc>
              <a:spcAft>
                <a:spcPts val="800"/>
              </a:spcAft>
            </a:pPr>
            <a:r>
              <a:rPr lang="it-IT" dirty="0">
                <a:ea typeface="Yu Gothic Light" panose="020B0300000000000000" pitchFamily="34" charset="-128"/>
                <a:cs typeface="Times New Roman" panose="02020603050405020304" pitchFamily="18" charset="0"/>
              </a:rPr>
              <a:t>Le CDO</a:t>
            </a:r>
          </a:p>
          <a:p>
            <a:pPr>
              <a:lnSpc>
                <a:spcPct val="150000"/>
              </a:lnSpc>
              <a:spcAft>
                <a:spcPts val="800"/>
              </a:spcAft>
            </a:pPr>
            <a:r>
              <a:rPr lang="it-IT" dirty="0">
                <a:ea typeface="Yu Gothic Light" panose="020B0300000000000000" pitchFamily="34" charset="-128"/>
                <a:cs typeface="Times New Roman" panose="02020603050405020304" pitchFamily="18" charset="0"/>
              </a:rPr>
              <a:t>Le Data Steward</a:t>
            </a:r>
          </a:p>
          <a:p>
            <a:pPr>
              <a:lnSpc>
                <a:spcPct val="150000"/>
              </a:lnSpc>
              <a:spcAft>
                <a:spcPts val="800"/>
              </a:spcAft>
            </a:pPr>
            <a:endParaRPr lang="it-IT" b="1" dirty="0">
              <a:solidFill>
                <a:schemeClr val="accent6"/>
              </a:solidFill>
              <a:ea typeface="Yu Gothic Light" panose="020B0300000000000000" pitchFamily="34" charset="-128"/>
              <a:cs typeface="Times New Roman" panose="02020603050405020304" pitchFamily="18" charset="0"/>
            </a:endParaRPr>
          </a:p>
        </p:txBody>
      </p:sp>
      <p:sp>
        <p:nvSpPr>
          <p:cNvPr id="35" name="Rectangle 34"/>
          <p:cNvSpPr/>
          <p:nvPr/>
        </p:nvSpPr>
        <p:spPr>
          <a:xfrm>
            <a:off x="3240946" y="2947030"/>
            <a:ext cx="209602" cy="209917"/>
          </a:xfrm>
          <a:prstGeom prst="rect">
            <a:avLst/>
          </a:prstGeom>
          <a:solidFill>
            <a:srgbClr val="92D050"/>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3240319" y="3456617"/>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3240319" y="3966204"/>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3240319" y="4504369"/>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3239692" y="5013956"/>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239692" y="5523543"/>
            <a:ext cx="209602" cy="209917"/>
          </a:xfrm>
          <a:prstGeom prst="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28167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Image 90"/>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19756"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n°7</a:t>
            </a:r>
            <a:br>
              <a:rPr lang="fr-FR" sz="2000" dirty="0">
                <a:latin typeface="+mn-lt"/>
              </a:rPr>
            </a:br>
            <a:r>
              <a:rPr lang="fr-FR" sz="2000" dirty="0">
                <a:latin typeface="+mn-lt"/>
              </a:rPr>
              <a:t>L’équipe DataLab – le Data Engineer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70" name="Rectangle 69"/>
          <p:cNvSpPr/>
          <p:nvPr/>
        </p:nvSpPr>
        <p:spPr>
          <a:xfrm>
            <a:off x="187484" y="2499342"/>
            <a:ext cx="1575587" cy="388696"/>
          </a:xfrm>
          <a:prstGeom prst="rect">
            <a:avLst/>
          </a:prstGeom>
        </p:spPr>
        <p:txBody>
          <a:bodyPr wrap="square">
            <a:spAutoFit/>
          </a:bodyPr>
          <a:lstStyle/>
          <a:p>
            <a:pPr lvl="0" algn="ct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Engineer</a:t>
            </a:r>
          </a:p>
        </p:txBody>
      </p:sp>
      <p:pic>
        <p:nvPicPr>
          <p:cNvPr id="93" name="Image 92"/>
          <p:cNvPicPr>
            <a:picLocks noChangeAspect="1"/>
          </p:cNvPicPr>
          <p:nvPr/>
        </p:nvPicPr>
        <p:blipFill rotWithShape="1">
          <a:blip r:embed="rId3"/>
          <a:srcRect l="19857" r="65357"/>
          <a:stretch/>
        </p:blipFill>
        <p:spPr>
          <a:xfrm>
            <a:off x="2292819" y="2702450"/>
            <a:ext cx="873456" cy="3090940"/>
          </a:xfrm>
          <a:prstGeom prst="rect">
            <a:avLst/>
          </a:prstGeom>
        </p:spPr>
      </p:pic>
      <p:grpSp>
        <p:nvGrpSpPr>
          <p:cNvPr id="67" name="Groupe 66"/>
          <p:cNvGrpSpPr/>
          <p:nvPr/>
        </p:nvGrpSpPr>
        <p:grpSpPr>
          <a:xfrm rot="10800000" flipH="1">
            <a:off x="1699477" y="2709692"/>
            <a:ext cx="790470" cy="409815"/>
            <a:chOff x="6099805" y="6065245"/>
            <a:chExt cx="790470" cy="409815"/>
          </a:xfrm>
        </p:grpSpPr>
        <p:cxnSp>
          <p:nvCxnSpPr>
            <p:cNvPr id="68" name="Connecteur droit 67"/>
            <p:cNvCxnSpPr/>
            <p:nvPr/>
          </p:nvCxnSpPr>
          <p:spPr>
            <a:xfrm rot="10800000" flipH="1">
              <a:off x="6371423" y="6065245"/>
              <a:ext cx="518852" cy="40981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3" name="Rectangle à coins arrondis 52"/>
          <p:cNvSpPr/>
          <p:nvPr/>
        </p:nvSpPr>
        <p:spPr>
          <a:xfrm>
            <a:off x="3725839" y="4498993"/>
            <a:ext cx="4740142" cy="1819923"/>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a:t>
            </a:r>
            <a:r>
              <a:rPr lang="fr-FR" b="1" dirty="0"/>
              <a:t>DATA ENGINEER </a:t>
            </a:r>
            <a:r>
              <a:rPr lang="fr-FR" dirty="0"/>
              <a:t>prépare les données </a:t>
            </a:r>
            <a:br>
              <a:rPr lang="fr-FR" dirty="0"/>
            </a:br>
            <a:r>
              <a:rPr lang="fr-FR" dirty="0"/>
              <a:t>pour vos besoins d’analyse ou opérationnels.</a:t>
            </a:r>
            <a:br>
              <a:rPr lang="fr-FR" dirty="0"/>
            </a:br>
            <a:r>
              <a:rPr lang="fr-FR" dirty="0"/>
              <a:t> Il met en place les espaces DataLab et DataSpace ainsi que l’ensemble des traitements associés </a:t>
            </a:r>
            <a:r>
              <a:rPr lang="fr-FR" i="1" dirty="0"/>
              <a:t>(désensibilisation, industrialisation…).</a:t>
            </a:r>
            <a:endParaRPr lang="fr-FR" b="1" i="1" dirty="0"/>
          </a:p>
        </p:txBody>
      </p: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1289961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Image 90"/>
          <p:cNvPicPr>
            <a:picLocks noChangeAspect="1"/>
          </p:cNvPicPr>
          <p:nvPr/>
        </p:nvPicPr>
        <p:blipFill>
          <a:blip r:embed="rId2"/>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19756" y="2702450"/>
            <a:ext cx="5907536" cy="3090940"/>
          </a:xfrm>
          <a:prstGeom prst="rect">
            <a:avLst/>
          </a:prstGeom>
        </p:spPr>
      </p:pic>
      <p:sp>
        <p:nvSpPr>
          <p:cNvPr id="47" name="Titre 46"/>
          <p:cNvSpPr>
            <a:spLocks noGrp="1"/>
          </p:cNvSpPr>
          <p:nvPr>
            <p:ph type="title"/>
          </p:nvPr>
        </p:nvSpPr>
        <p:spPr/>
        <p:txBody>
          <a:bodyPr/>
          <a:lstStyle/>
          <a:p>
            <a:r>
              <a:rPr lang="fr-FR" sz="2000" b="1" dirty="0">
                <a:latin typeface="+mn-lt"/>
              </a:rPr>
              <a:t>Ecran n°8</a:t>
            </a:r>
            <a:br>
              <a:rPr lang="fr-FR" sz="2000" dirty="0">
                <a:latin typeface="+mn-lt"/>
              </a:rPr>
            </a:br>
            <a:r>
              <a:rPr lang="fr-FR" sz="2000" dirty="0">
                <a:latin typeface="+mn-lt"/>
              </a:rPr>
              <a:t>L’équipe DataLab – le Data Engineer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53" name="Rectangle à coins arrondis 52"/>
          <p:cNvSpPr/>
          <p:nvPr/>
        </p:nvSpPr>
        <p:spPr>
          <a:xfrm>
            <a:off x="638788" y="4014412"/>
            <a:ext cx="5429915" cy="1676706"/>
          </a:xfrm>
          <a:prstGeom prst="roundRect">
            <a:avLst>
              <a:gd name="adj" fmla="val 10031"/>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a:t>
            </a:r>
            <a:r>
              <a:rPr lang="fr-FR" b="1" dirty="0"/>
              <a:t>DATA ANALYST </a:t>
            </a:r>
            <a:r>
              <a:rPr lang="fr-FR" dirty="0"/>
              <a:t>industrialise </a:t>
            </a:r>
            <a:br>
              <a:rPr lang="fr-FR" dirty="0"/>
            </a:br>
            <a:r>
              <a:rPr lang="fr-FR" dirty="0"/>
              <a:t>des modèles de traitement des données et </a:t>
            </a:r>
            <a:br>
              <a:rPr lang="fr-FR" dirty="0"/>
            </a:br>
            <a:r>
              <a:rPr lang="fr-FR" dirty="0"/>
              <a:t>développe les écrans de restitutions </a:t>
            </a:r>
            <a:br>
              <a:rPr lang="fr-FR" dirty="0"/>
            </a:br>
            <a:r>
              <a:rPr lang="fr-FR" dirty="0"/>
              <a:t>des données et indicateurs.</a:t>
            </a:r>
            <a:endParaRPr lang="fr-FR" b="1" i="1" dirty="0"/>
          </a:p>
        </p:txBody>
      </p:sp>
      <p:sp>
        <p:nvSpPr>
          <p:cNvPr id="32" name="Rectangle 31"/>
          <p:cNvSpPr/>
          <p:nvPr/>
        </p:nvSpPr>
        <p:spPr>
          <a:xfrm>
            <a:off x="5542007" y="2111076"/>
            <a:ext cx="1575587" cy="375552"/>
          </a:xfrm>
          <a:prstGeom prst="rect">
            <a:avLst/>
          </a:prstGeom>
        </p:spPr>
        <p:txBody>
          <a:bodyPr wrap="square">
            <a:spAutoFit/>
          </a:bodyPr>
          <a:lstStyle/>
          <a:p>
            <a:pPr lvl="0">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Data Analyst</a:t>
            </a:r>
          </a:p>
        </p:txBody>
      </p:sp>
      <p:grpSp>
        <p:nvGrpSpPr>
          <p:cNvPr id="33" name="Groupe 32"/>
          <p:cNvGrpSpPr/>
          <p:nvPr/>
        </p:nvGrpSpPr>
        <p:grpSpPr>
          <a:xfrm flipV="1">
            <a:off x="6949926" y="2309709"/>
            <a:ext cx="401621" cy="438832"/>
            <a:chOff x="6099805" y="6036228"/>
            <a:chExt cx="401621" cy="438832"/>
          </a:xfrm>
        </p:grpSpPr>
        <p:cxnSp>
          <p:nvCxnSpPr>
            <p:cNvPr id="34" name="Connecteur droit 33"/>
            <p:cNvCxnSpPr/>
            <p:nvPr/>
          </p:nvCxnSpPr>
          <p:spPr>
            <a:xfrm flipV="1">
              <a:off x="6371423" y="6036228"/>
              <a:ext cx="130003" cy="438832"/>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e 35"/>
          <p:cNvGrpSpPr/>
          <p:nvPr/>
        </p:nvGrpSpPr>
        <p:grpSpPr>
          <a:xfrm>
            <a:off x="745442" y="986685"/>
            <a:ext cx="7066026" cy="552080"/>
            <a:chOff x="745442" y="986685"/>
            <a:chExt cx="7066026" cy="552080"/>
          </a:xfrm>
        </p:grpSpPr>
        <p:grpSp>
          <p:nvGrpSpPr>
            <p:cNvPr id="37" name="Groupe 36"/>
            <p:cNvGrpSpPr/>
            <p:nvPr/>
          </p:nvGrpSpPr>
          <p:grpSpPr>
            <a:xfrm>
              <a:off x="745442" y="986685"/>
              <a:ext cx="7066026" cy="552080"/>
              <a:chOff x="2691257" y="529120"/>
              <a:chExt cx="7066026" cy="552080"/>
            </a:xfrm>
          </p:grpSpPr>
          <p:sp>
            <p:nvSpPr>
              <p:cNvPr id="43" name="Pentagone 42"/>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4" name="Groupe 53"/>
              <p:cNvGrpSpPr/>
              <p:nvPr/>
            </p:nvGrpSpPr>
            <p:grpSpPr>
              <a:xfrm>
                <a:off x="8732261" y="529120"/>
                <a:ext cx="551453" cy="549030"/>
                <a:chOff x="9401004" y="529120"/>
                <a:chExt cx="551453" cy="549030"/>
              </a:xfrm>
            </p:grpSpPr>
            <p:sp>
              <p:nvSpPr>
                <p:cNvPr id="56" name="Ellipse 5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55" name="Ellipse 5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8" name="Image 37"/>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9" name="Image 38"/>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40" name="Image 39"/>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41" name="Image 40"/>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42" name="Image 41"/>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39944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88"/>
          <p:cNvPicPr>
            <a:picLocks noChangeAspect="1"/>
          </p:cNvPicPr>
          <p:nvPr/>
        </p:nvPicPr>
        <p:blipFill>
          <a:blip r:embed="rId2">
            <a:duotone>
              <a:schemeClr val="accent3">
                <a:shade val="45000"/>
                <a:satMod val="135000"/>
              </a:schemeClr>
              <a:prstClr val="white"/>
            </a:duotone>
          </a:blip>
          <a:stretch>
            <a:fillRect/>
          </a:stretch>
        </p:blipFill>
        <p:spPr>
          <a:xfrm>
            <a:off x="6738537" y="2763357"/>
            <a:ext cx="1249595" cy="2653169"/>
          </a:xfrm>
          <a:prstGeom prst="rect">
            <a:avLst/>
          </a:prstGeom>
        </p:spPr>
      </p:pic>
      <p:pic>
        <p:nvPicPr>
          <p:cNvPr id="2" name="Image 1"/>
          <p:cNvPicPr>
            <a:picLocks noChangeAspect="1"/>
          </p:cNvPicPr>
          <p:nvPr/>
        </p:nvPicPr>
        <p:blipFill>
          <a:blip r:embed="rId3">
            <a:duotone>
              <a:schemeClr val="accent3">
                <a:shade val="45000"/>
                <a:satMod val="135000"/>
              </a:schemeClr>
              <a:prstClr val="white"/>
            </a:duotone>
          </a:blip>
          <a:stretch>
            <a:fillRect/>
          </a:stretch>
        </p:blipFill>
        <p:spPr>
          <a:xfrm>
            <a:off x="1133404" y="2702450"/>
            <a:ext cx="5907536" cy="3090940"/>
          </a:xfrm>
          <a:prstGeom prst="rect">
            <a:avLst/>
          </a:prstGeom>
        </p:spPr>
      </p:pic>
      <p:pic>
        <p:nvPicPr>
          <p:cNvPr id="93" name="Image 92"/>
          <p:cNvPicPr>
            <a:picLocks noChangeAspect="1"/>
          </p:cNvPicPr>
          <p:nvPr/>
        </p:nvPicPr>
        <p:blipFill rotWithShape="1">
          <a:blip r:embed="rId3"/>
          <a:srcRect l="-1169" r="81531"/>
          <a:stretch/>
        </p:blipFill>
        <p:spPr>
          <a:xfrm>
            <a:off x="1064519" y="2702450"/>
            <a:ext cx="1160060" cy="3090940"/>
          </a:xfrm>
          <a:prstGeom prst="rect">
            <a:avLst/>
          </a:prstGeom>
        </p:spPr>
      </p:pic>
      <p:sp>
        <p:nvSpPr>
          <p:cNvPr id="47" name="Titre 46"/>
          <p:cNvSpPr>
            <a:spLocks noGrp="1"/>
          </p:cNvSpPr>
          <p:nvPr>
            <p:ph type="title"/>
          </p:nvPr>
        </p:nvSpPr>
        <p:spPr/>
        <p:txBody>
          <a:bodyPr/>
          <a:lstStyle/>
          <a:p>
            <a:r>
              <a:rPr lang="fr-FR" sz="2000" b="1" dirty="0">
                <a:latin typeface="+mn-lt"/>
              </a:rPr>
              <a:t>Ecran n°9	</a:t>
            </a:r>
            <a:br>
              <a:rPr lang="fr-FR" sz="2000" dirty="0">
                <a:latin typeface="+mn-lt"/>
              </a:rPr>
            </a:br>
            <a:r>
              <a:rPr lang="fr-FR" sz="2000" dirty="0">
                <a:latin typeface="+mn-lt"/>
              </a:rPr>
              <a:t>L’équipe DataLab – le Chief Data Management </a:t>
            </a:r>
            <a:r>
              <a:rPr lang="fr-FR" sz="2000" dirty="0" err="1">
                <a:latin typeface="+mn-lt"/>
              </a:rPr>
              <a:t>Officer</a:t>
            </a:r>
            <a:r>
              <a:rPr lang="fr-FR" sz="2000" dirty="0">
                <a:latin typeface="+mn-lt"/>
              </a:rPr>
              <a:t>  </a:t>
            </a:r>
          </a:p>
        </p:txBody>
      </p:sp>
      <p:sp>
        <p:nvSpPr>
          <p:cNvPr id="48" name="Espace réservé du texte 47"/>
          <p:cNvSpPr>
            <a:spLocks noGrp="1"/>
          </p:cNvSpPr>
          <p:nvPr>
            <p:ph type="body" sz="quarter" idx="13"/>
          </p:nvPr>
        </p:nvSpPr>
        <p:spPr/>
        <p:txBody>
          <a:bodyPr/>
          <a:lstStyle/>
          <a:p>
            <a:r>
              <a:rPr lang="fr-FR" b="1" dirty="0"/>
              <a:t>Message clé : </a:t>
            </a:r>
            <a:r>
              <a:rPr lang="fr-FR" dirty="0"/>
              <a:t>des profils d’experts différents et complémentaires sont mobilisés</a:t>
            </a:r>
            <a:endParaRPr lang="fr-FR" b="1" dirty="0"/>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523220"/>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endParaRPr lang="fr-FR" sz="1400" b="1" dirty="0">
              <a:solidFill>
                <a:schemeClr val="bg1"/>
              </a:solidFill>
              <a:latin typeface="Calibri" panose="020F0502020204030204" pitchFamily="34" charset="0"/>
            </a:endParaRPr>
          </a:p>
        </p:txBody>
      </p:sp>
      <p:pic>
        <p:nvPicPr>
          <p:cNvPr id="31" name="Image 30"/>
          <p:cNvPicPr>
            <a:picLocks noChangeAspect="1"/>
          </p:cNvPicPr>
          <p:nvPr/>
        </p:nvPicPr>
        <p:blipFill>
          <a:blip r:embed="rId4"/>
          <a:stretch>
            <a:fillRect/>
          </a:stretch>
        </p:blipFill>
        <p:spPr>
          <a:xfrm>
            <a:off x="9315912" y="5821650"/>
            <a:ext cx="2252149" cy="931121"/>
          </a:xfrm>
          <a:prstGeom prst="rect">
            <a:avLst/>
          </a:prstGeom>
        </p:spPr>
      </p:pic>
      <p:sp>
        <p:nvSpPr>
          <p:cNvPr id="63" name="Rectangle 62"/>
          <p:cNvSpPr/>
          <p:nvPr/>
        </p:nvSpPr>
        <p:spPr>
          <a:xfrm>
            <a:off x="254999" y="4893754"/>
            <a:ext cx="938761" cy="388696"/>
          </a:xfrm>
          <a:prstGeom prst="rect">
            <a:avLst/>
          </a:prstGeom>
        </p:spPr>
        <p:txBody>
          <a:bodyPr wrap="square">
            <a:spAutoFit/>
          </a:bodyPr>
          <a:lstStyle/>
          <a:p>
            <a:pPr lvl="0" algn="r">
              <a:lnSpc>
                <a:spcPct val="107000"/>
              </a:lnSpc>
              <a:spcAft>
                <a:spcPts val="800"/>
              </a:spcAft>
            </a:pPr>
            <a:r>
              <a:rPr lang="fr-FR" b="1" dirty="0">
                <a:solidFill>
                  <a:schemeClr val="tx1">
                    <a:lumMod val="75000"/>
                    <a:lumOff val="25000"/>
                  </a:schemeClr>
                </a:solidFill>
                <a:ea typeface="Yu Gothic Light" panose="020B0300000000000000" pitchFamily="34" charset="-128"/>
                <a:cs typeface="Times New Roman" panose="02020603050405020304" pitchFamily="18" charset="0"/>
              </a:rPr>
              <a:t>CDMO</a:t>
            </a:r>
          </a:p>
        </p:txBody>
      </p:sp>
      <p:grpSp>
        <p:nvGrpSpPr>
          <p:cNvPr id="64" name="Groupe 63"/>
          <p:cNvGrpSpPr/>
          <p:nvPr/>
        </p:nvGrpSpPr>
        <p:grpSpPr>
          <a:xfrm>
            <a:off x="1202191" y="4946962"/>
            <a:ext cx="386861" cy="141494"/>
            <a:chOff x="6099805" y="6332333"/>
            <a:chExt cx="386861" cy="141494"/>
          </a:xfrm>
        </p:grpSpPr>
        <p:cxnSp>
          <p:nvCxnSpPr>
            <p:cNvPr id="65" name="Connecteur droit 64"/>
            <p:cNvCxnSpPr/>
            <p:nvPr/>
          </p:nvCxnSpPr>
          <p:spPr>
            <a:xfrm flipV="1">
              <a:off x="6373804" y="6332333"/>
              <a:ext cx="112862" cy="14114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6099805" y="6473827"/>
              <a:ext cx="277432"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88" name="Rectangle à coins arrondis 87"/>
          <p:cNvSpPr/>
          <p:nvPr/>
        </p:nvSpPr>
        <p:spPr>
          <a:xfrm>
            <a:off x="2771004" y="3406334"/>
            <a:ext cx="5604681" cy="1384029"/>
          </a:xfrm>
          <a:prstGeom prst="roundRect">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a:t>
            </a:r>
            <a:r>
              <a:rPr lang="fr-FR" b="1" dirty="0"/>
              <a:t>CHIEF DATA MANAGEMENT OFFICER </a:t>
            </a:r>
            <a:r>
              <a:rPr lang="fr-FR" dirty="0"/>
              <a:t>est responsable de la mise en œuvre et du respect des règles de gestion des données</a:t>
            </a:r>
            <a:r>
              <a:rPr lang="fr-FR" i="1" dirty="0"/>
              <a:t> (sécurité, conformité, réglementaire…)</a:t>
            </a:r>
            <a:r>
              <a:rPr lang="fr-FR" dirty="0"/>
              <a:t>.</a:t>
            </a:r>
            <a:endParaRPr lang="fr-FR" b="1" dirty="0"/>
          </a:p>
        </p:txBody>
      </p:sp>
      <p:grpSp>
        <p:nvGrpSpPr>
          <p:cNvPr id="32" name="Groupe 31"/>
          <p:cNvGrpSpPr/>
          <p:nvPr/>
        </p:nvGrpSpPr>
        <p:grpSpPr>
          <a:xfrm>
            <a:off x="745442" y="986685"/>
            <a:ext cx="7066026" cy="552080"/>
            <a:chOff x="745442" y="986685"/>
            <a:chExt cx="7066026" cy="552080"/>
          </a:xfrm>
        </p:grpSpPr>
        <p:grpSp>
          <p:nvGrpSpPr>
            <p:cNvPr id="33" name="Groupe 32"/>
            <p:cNvGrpSpPr/>
            <p:nvPr/>
          </p:nvGrpSpPr>
          <p:grpSpPr>
            <a:xfrm>
              <a:off x="745442" y="986685"/>
              <a:ext cx="7066026" cy="552080"/>
              <a:chOff x="2691257" y="529120"/>
              <a:chExt cx="7066026" cy="552080"/>
            </a:xfrm>
          </p:grpSpPr>
          <p:sp>
            <p:nvSpPr>
              <p:cNvPr id="39" name="Pentagone 3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4264756"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3147880"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 43"/>
              <p:cNvGrpSpPr/>
              <p:nvPr/>
            </p:nvGrpSpPr>
            <p:grpSpPr>
              <a:xfrm>
                <a:off x="8732261" y="529120"/>
                <a:ext cx="551453" cy="549030"/>
                <a:chOff x="9401004" y="529120"/>
                <a:chExt cx="551453" cy="549030"/>
              </a:xfrm>
            </p:grpSpPr>
            <p:sp>
              <p:nvSpPr>
                <p:cNvPr id="46" name="Ellipse 4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45" name="Ellipse 4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4" name="Image 33"/>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35" name="Image 34"/>
            <p:cNvPicPr>
              <a:picLocks noChangeAspect="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36" name="Image 3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37" name="Image 36"/>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38" name="Image 37"/>
            <p:cNvPicPr>
              <a:picLocks noChangeAspect="1"/>
            </p:cNvPicPr>
            <p:nvPr/>
          </p:nvPicPr>
          <p:blipFill>
            <a:blip r:embed="rId10" cstate="print">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spTree>
    <p:extLst>
      <p:ext uri="{BB962C8B-B14F-4D97-AF65-F5344CB8AC3E}">
        <p14:creationId xmlns:p14="http://schemas.microsoft.com/office/powerpoint/2010/main" val="445636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re 46"/>
          <p:cNvSpPr>
            <a:spLocks noGrp="1"/>
          </p:cNvSpPr>
          <p:nvPr>
            <p:ph type="title"/>
          </p:nvPr>
        </p:nvSpPr>
        <p:spPr/>
        <p:txBody>
          <a:bodyPr/>
          <a:lstStyle/>
          <a:p>
            <a:r>
              <a:rPr lang="fr-FR" sz="2000" b="1" dirty="0">
                <a:latin typeface="+mn-lt"/>
              </a:rPr>
              <a:t>Ecran n°10</a:t>
            </a:r>
            <a:br>
              <a:rPr lang="fr-FR" sz="2000" dirty="0">
                <a:latin typeface="+mn-lt"/>
              </a:rPr>
            </a:br>
            <a:r>
              <a:rPr lang="fr-FR" sz="2000" dirty="0">
                <a:latin typeface="+mn-lt"/>
              </a:rPr>
              <a:t>Le déclic</a:t>
            </a:r>
          </a:p>
        </p:txBody>
      </p:sp>
      <p:sp>
        <p:nvSpPr>
          <p:cNvPr id="48" name="Espace réservé du texte 47"/>
          <p:cNvSpPr>
            <a:spLocks noGrp="1"/>
          </p:cNvSpPr>
          <p:nvPr>
            <p:ph type="body" sz="quarter" idx="13"/>
          </p:nvPr>
        </p:nvSpPr>
        <p:spPr/>
        <p:txBody>
          <a:bodyPr/>
          <a:lstStyle/>
          <a:p>
            <a:r>
              <a:rPr lang="fr-FR" b="1" dirty="0"/>
              <a:t>Message clé : </a:t>
            </a:r>
          </a:p>
        </p:txBody>
      </p:sp>
      <p:sp>
        <p:nvSpPr>
          <p:cNvPr id="49" name="Rectangle 48"/>
          <p:cNvSpPr/>
          <p:nvPr/>
        </p:nvSpPr>
        <p:spPr>
          <a:xfrm>
            <a:off x="8691975" y="752954"/>
            <a:ext cx="3500025" cy="6105046"/>
          </a:xfrm>
          <a:prstGeom prst="rect">
            <a:avLst/>
          </a:prstGeom>
          <a:solidFill>
            <a:schemeClr val="accent4">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space réservé du texte 11"/>
          <p:cNvSpPr txBox="1">
            <a:spLocks/>
          </p:cNvSpPr>
          <p:nvPr/>
        </p:nvSpPr>
        <p:spPr>
          <a:xfrm>
            <a:off x="8791308" y="1462250"/>
            <a:ext cx="3274555" cy="5185292"/>
          </a:xfrm>
          <a:prstGeom prst="rect">
            <a:avLst/>
          </a:prstGeom>
        </p:spPr>
        <p:txBody>
          <a:bodyPr vert="horz" lIns="91440" tIns="45720" rIns="91440" bIns="45720" rtlCol="0" anchor="t">
            <a:normAutofit/>
          </a:bodyPr>
          <a:lstStyle>
            <a:defPPr>
              <a:defRPr lang="fr-FR"/>
            </a:defPPr>
            <a:lvl1pPr marL="0" algn="ctr" defTabSz="914400" rtl="0" eaLnBrk="1" latinLnBrk="0" hangingPunct="1">
              <a:defRPr sz="1050" kern="1200">
                <a:solidFill>
                  <a:schemeClr val="bg2">
                    <a:lumMod val="25000"/>
                  </a:schemeClr>
                </a:solidFill>
                <a:latin typeface="+mn-lt"/>
                <a:ea typeface="+mn-ea"/>
                <a:cs typeface="+mn-cs"/>
              </a:defRPr>
            </a:lvl1pPr>
            <a:lvl2pPr marL="457200" indent="0" algn="l" defTabSz="914400" rtl="0" eaLnBrk="1" latinLnBrk="0" hangingPunct="1">
              <a:buNone/>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Arial" panose="020B0604020202020204" pitchFamily="34" charset="0"/>
              <a:buChar char="•"/>
            </a:pPr>
            <a:endParaRPr lang="fr-FR" sz="1400" dirty="0">
              <a:solidFill>
                <a:schemeClr val="bg1"/>
              </a:solidFill>
            </a:endParaRPr>
          </a:p>
        </p:txBody>
      </p:sp>
      <p:sp>
        <p:nvSpPr>
          <p:cNvPr id="51" name="ZoneTexte 50"/>
          <p:cNvSpPr txBox="1"/>
          <p:nvPr/>
        </p:nvSpPr>
        <p:spPr>
          <a:xfrm>
            <a:off x="8737872" y="804640"/>
            <a:ext cx="3327992" cy="2031325"/>
          </a:xfrm>
          <a:prstGeom prst="rect">
            <a:avLst/>
          </a:prstGeom>
          <a:noFill/>
        </p:spPr>
        <p:txBody>
          <a:bodyPr wrap="square" rtlCol="0">
            <a:spAutoFit/>
          </a:bodyPr>
          <a:lstStyle/>
          <a:p>
            <a:r>
              <a:rPr lang="fr-FR" sz="1400" b="1" dirty="0">
                <a:solidFill>
                  <a:schemeClr val="bg1"/>
                </a:solidFill>
                <a:latin typeface="Calibri" panose="020F0502020204030204" pitchFamily="34" charset="0"/>
              </a:rPr>
              <a:t>Notes pour la</a:t>
            </a:r>
            <a:r>
              <a:rPr lang="fr-FR" sz="1400" b="1" baseline="0" dirty="0">
                <a:solidFill>
                  <a:schemeClr val="bg1"/>
                </a:solidFill>
                <a:latin typeface="Calibri" panose="020F0502020204030204" pitchFamily="34" charset="0"/>
              </a:rPr>
              <a:t> mise en œuvre (explication animation, images, effets…) :</a:t>
            </a:r>
          </a:p>
          <a:p>
            <a:endParaRPr lang="fr-FR" sz="1400" b="1" dirty="0">
              <a:solidFill>
                <a:schemeClr val="bg1"/>
              </a:solidFill>
              <a:latin typeface="Calibri" panose="020F0502020204030204" pitchFamily="34" charset="0"/>
            </a:endParaRPr>
          </a:p>
          <a:p>
            <a:pPr marL="285750" indent="-285750">
              <a:buFontTx/>
              <a:buChar char="-"/>
            </a:pPr>
            <a:r>
              <a:rPr lang="fr-FR" sz="1400" dirty="0">
                <a:solidFill>
                  <a:schemeClr val="bg1"/>
                </a:solidFill>
                <a:latin typeface="Calibri" panose="020F0502020204030204" pitchFamily="34" charset="0"/>
              </a:rPr>
              <a:t>Tout d’abord, affichage de l’utilisateur et de son bureau </a:t>
            </a:r>
          </a:p>
          <a:p>
            <a:pPr marL="285750" indent="-285750">
              <a:buFontTx/>
              <a:buChar char="-"/>
            </a:pPr>
            <a:r>
              <a:rPr lang="fr-FR" sz="1400" dirty="0">
                <a:solidFill>
                  <a:schemeClr val="bg1"/>
                </a:solidFill>
                <a:latin typeface="Calibri" panose="020F0502020204030204" pitchFamily="34" charset="0"/>
              </a:rPr>
              <a:t>Puis affichage de la bulle et de l’ampoule</a:t>
            </a:r>
          </a:p>
          <a:p>
            <a:pPr marL="285750" indent="-285750">
              <a:buFontTx/>
              <a:buChar char="-"/>
            </a:pPr>
            <a:r>
              <a:rPr lang="fr-FR" sz="1400" dirty="0">
                <a:solidFill>
                  <a:schemeClr val="bg1"/>
                </a:solidFill>
                <a:latin typeface="Calibri" panose="020F0502020204030204" pitchFamily="34" charset="0"/>
              </a:rPr>
              <a:t>Et affichage du texte </a:t>
            </a:r>
          </a:p>
          <a:p>
            <a:endParaRPr lang="fr-FR" sz="1400" b="1" dirty="0">
              <a:solidFill>
                <a:schemeClr val="bg1"/>
              </a:solidFill>
              <a:latin typeface="Calibri" panose="020F0502020204030204" pitchFamily="34" charset="0"/>
            </a:endParaRPr>
          </a:p>
        </p:txBody>
      </p:sp>
      <p:grpSp>
        <p:nvGrpSpPr>
          <p:cNvPr id="72" name="Groupe 71"/>
          <p:cNvGrpSpPr/>
          <p:nvPr/>
        </p:nvGrpSpPr>
        <p:grpSpPr>
          <a:xfrm>
            <a:off x="745442" y="986685"/>
            <a:ext cx="7066026" cy="552080"/>
            <a:chOff x="745442" y="986685"/>
            <a:chExt cx="7066026" cy="552080"/>
          </a:xfrm>
        </p:grpSpPr>
        <p:grpSp>
          <p:nvGrpSpPr>
            <p:cNvPr id="73" name="Groupe 72"/>
            <p:cNvGrpSpPr/>
            <p:nvPr/>
          </p:nvGrpSpPr>
          <p:grpSpPr>
            <a:xfrm>
              <a:off x="745442" y="986685"/>
              <a:ext cx="7066026" cy="552080"/>
              <a:chOff x="2691257" y="529120"/>
              <a:chExt cx="7066026" cy="552080"/>
            </a:xfrm>
          </p:grpSpPr>
          <p:sp>
            <p:nvSpPr>
              <p:cNvPr id="79" name="Pentagone 78"/>
              <p:cNvSpPr/>
              <p:nvPr/>
            </p:nvSpPr>
            <p:spPr>
              <a:xfrm>
                <a:off x="2691257" y="667723"/>
                <a:ext cx="7066026" cy="28800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5381632" y="529121"/>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4264756" y="529120"/>
                <a:ext cx="551453" cy="549030"/>
              </a:xfrm>
              <a:prstGeom prst="ellipse">
                <a:avLst/>
              </a:prstGeom>
              <a:solidFill>
                <a:schemeClr val="accent6"/>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3147880"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6498508" y="529122"/>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p:cNvGrpSpPr/>
              <p:nvPr/>
            </p:nvGrpSpPr>
            <p:grpSpPr>
              <a:xfrm>
                <a:off x="8732261" y="529120"/>
                <a:ext cx="551453" cy="549030"/>
                <a:chOff x="9401004" y="529120"/>
                <a:chExt cx="551453" cy="549030"/>
              </a:xfrm>
            </p:grpSpPr>
            <p:sp>
              <p:nvSpPr>
                <p:cNvPr id="86" name="Ellipse 85"/>
                <p:cNvSpPr/>
                <p:nvPr/>
              </p:nvSpPr>
              <p:spPr>
                <a:xfrm>
                  <a:off x="9401004" y="52912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7" name="Image 8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54466" y="667723"/>
                  <a:ext cx="288000" cy="288000"/>
                </a:xfrm>
                <a:prstGeom prst="rect">
                  <a:avLst/>
                </a:prstGeom>
              </p:spPr>
            </p:pic>
          </p:grpSp>
          <p:sp>
            <p:nvSpPr>
              <p:cNvPr id="85" name="Ellipse 84"/>
              <p:cNvSpPr/>
              <p:nvPr/>
            </p:nvSpPr>
            <p:spPr>
              <a:xfrm>
                <a:off x="7615384" y="532170"/>
                <a:ext cx="551453" cy="549030"/>
              </a:xfrm>
              <a:prstGeom prst="ellipse">
                <a:avLst/>
              </a:prstGeom>
              <a:solidFill>
                <a:schemeClr val="bg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74" name="Image 73"/>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443731" y="1100614"/>
              <a:ext cx="327273" cy="327273"/>
            </a:xfrm>
            <a:prstGeom prst="rect">
              <a:avLst/>
            </a:prstGeom>
          </p:spPr>
        </p:pic>
        <p:pic>
          <p:nvPicPr>
            <p:cNvPr id="75" name="Image 74"/>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544243" y="1090534"/>
              <a:ext cx="360000" cy="360000"/>
            </a:xfrm>
            <a:prstGeom prst="rect">
              <a:avLst/>
            </a:prstGeom>
          </p:spPr>
        </p:pic>
        <p:pic>
          <p:nvPicPr>
            <p:cNvPr id="76" name="Image 75"/>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flipH="1">
              <a:off x="5803634" y="1115767"/>
              <a:ext cx="297521" cy="297521"/>
            </a:xfrm>
            <a:prstGeom prst="rect">
              <a:avLst/>
            </a:prstGeom>
          </p:spPr>
        </p:pic>
        <p:pic>
          <p:nvPicPr>
            <p:cNvPr id="77" name="Image 7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51461" y="1079779"/>
              <a:ext cx="360000" cy="360000"/>
            </a:xfrm>
            <a:prstGeom prst="rect">
              <a:avLst/>
            </a:prstGeom>
          </p:spPr>
        </p:pic>
        <p:pic>
          <p:nvPicPr>
            <p:cNvPr id="78" name="Image 77"/>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301883" y="1097935"/>
              <a:ext cx="360000" cy="360000"/>
            </a:xfrm>
            <a:prstGeom prst="rect">
              <a:avLst/>
            </a:prstGeom>
          </p:spPr>
        </p:pic>
      </p:grpSp>
      <p:pic>
        <p:nvPicPr>
          <p:cNvPr id="28" name="Image 27"/>
          <p:cNvPicPr>
            <a:picLocks noChangeAspect="1"/>
          </p:cNvPicPr>
          <p:nvPr/>
        </p:nvPicPr>
        <p:blipFill>
          <a:blip r:embed="rId9"/>
          <a:stretch>
            <a:fillRect/>
          </a:stretch>
        </p:blipFill>
        <p:spPr>
          <a:xfrm>
            <a:off x="249887" y="1800221"/>
            <a:ext cx="4138107" cy="4433686"/>
          </a:xfrm>
          <a:prstGeom prst="rect">
            <a:avLst/>
          </a:prstGeom>
        </p:spPr>
      </p:pic>
      <p:sp>
        <p:nvSpPr>
          <p:cNvPr id="89" name="Pensées 88"/>
          <p:cNvSpPr/>
          <p:nvPr/>
        </p:nvSpPr>
        <p:spPr>
          <a:xfrm>
            <a:off x="3033068" y="2096187"/>
            <a:ext cx="1742350" cy="1175606"/>
          </a:xfrm>
          <a:prstGeom prst="cloudCallout">
            <a:avLst>
              <a:gd name="adj1" fmla="val -91354"/>
              <a:gd name="adj2" fmla="val 32522"/>
            </a:avLst>
          </a:prstGeom>
          <a:solidFill>
            <a:srgbClr val="FFFFFF"/>
          </a:solidFill>
          <a:ln>
            <a:solidFill>
              <a:srgbClr val="714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Image 8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69927" y="2327084"/>
            <a:ext cx="686947" cy="686947"/>
          </a:xfrm>
          <a:prstGeom prst="rect">
            <a:avLst/>
          </a:prstGeom>
        </p:spPr>
      </p:pic>
      <p:sp>
        <p:nvSpPr>
          <p:cNvPr id="91" name="Rectangle 90"/>
          <p:cNvSpPr/>
          <p:nvPr/>
        </p:nvSpPr>
        <p:spPr>
          <a:xfrm>
            <a:off x="4549660" y="3271793"/>
            <a:ext cx="3650145" cy="981423"/>
          </a:xfrm>
          <a:prstGeom prst="rect">
            <a:avLst/>
          </a:prstGeom>
        </p:spPr>
        <p:txBody>
          <a:bodyPr wrap="square">
            <a:spAutoFit/>
          </a:bodyPr>
          <a:lstStyle/>
          <a:p>
            <a:pPr lvl="0" algn="ctr">
              <a:lnSpc>
                <a:spcPct val="107000"/>
              </a:lnSpc>
              <a:spcAft>
                <a:spcPts val="800"/>
              </a:spcAft>
            </a:pPr>
            <a:r>
              <a:rPr lang="fr-FR" dirty="0">
                <a:solidFill>
                  <a:schemeClr val="tx1">
                    <a:lumMod val="75000"/>
                    <a:lumOff val="25000"/>
                  </a:schemeClr>
                </a:solidFill>
                <a:ea typeface="Yu Gothic Light" panose="020B0300000000000000" pitchFamily="34" charset="-128"/>
                <a:cs typeface="Times New Roman" panose="02020603050405020304" pitchFamily="18" charset="0"/>
              </a:rPr>
              <a:t>Une idée me vient à l’esprit,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elle pourrait répondre à un besoin </a:t>
            </a:r>
            <a:br>
              <a:rPr lang="fr-FR" dirty="0">
                <a:solidFill>
                  <a:schemeClr val="tx1">
                    <a:lumMod val="75000"/>
                    <a:lumOff val="25000"/>
                  </a:schemeClr>
                </a:solidFill>
                <a:ea typeface="Yu Gothic Light" panose="020B0300000000000000" pitchFamily="34" charset="-128"/>
                <a:cs typeface="Times New Roman" panose="02020603050405020304" pitchFamily="18" charset="0"/>
              </a:rPr>
            </a:br>
            <a:r>
              <a:rPr lang="fr-FR" dirty="0">
                <a:solidFill>
                  <a:schemeClr val="tx1">
                    <a:lumMod val="75000"/>
                    <a:lumOff val="25000"/>
                  </a:schemeClr>
                </a:solidFill>
                <a:ea typeface="Yu Gothic Light" panose="020B0300000000000000" pitchFamily="34" charset="-128"/>
                <a:cs typeface="Times New Roman" panose="02020603050405020304" pitchFamily="18" charset="0"/>
              </a:rPr>
              <a:t>que j’ai depuis quelques mois.</a:t>
            </a:r>
          </a:p>
        </p:txBody>
      </p:sp>
      <p:pic>
        <p:nvPicPr>
          <p:cNvPr id="29" name="Image 28"/>
          <p:cNvPicPr>
            <a:picLocks noChangeAspect="1"/>
          </p:cNvPicPr>
          <p:nvPr/>
        </p:nvPicPr>
        <p:blipFill>
          <a:blip r:embed="rId11"/>
          <a:stretch>
            <a:fillRect/>
          </a:stretch>
        </p:blipFill>
        <p:spPr>
          <a:xfrm>
            <a:off x="9323845" y="5821650"/>
            <a:ext cx="2255981" cy="935620"/>
          </a:xfrm>
          <a:prstGeom prst="rect">
            <a:avLst/>
          </a:prstGeom>
        </p:spPr>
      </p:pic>
    </p:spTree>
    <p:extLst>
      <p:ext uri="{BB962C8B-B14F-4D97-AF65-F5344CB8AC3E}">
        <p14:creationId xmlns:p14="http://schemas.microsoft.com/office/powerpoint/2010/main" val="299850945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20496</TotalTime>
  <Words>3456</Words>
  <Application>Microsoft Office PowerPoint</Application>
  <PresentationFormat>Grand écran</PresentationFormat>
  <Paragraphs>343</Paragraphs>
  <Slides>50</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50</vt:i4>
      </vt:variant>
    </vt:vector>
  </HeadingPairs>
  <TitlesOfParts>
    <vt:vector size="57" baseType="lpstr">
      <vt:lpstr>Arial</vt:lpstr>
      <vt:lpstr>Calibri</vt:lpstr>
      <vt:lpstr>Calibri Light</vt:lpstr>
      <vt:lpstr>Roboto</vt:lpstr>
      <vt:lpstr>Roboto Light</vt:lpstr>
      <vt:lpstr>Segoe UI</vt:lpstr>
      <vt:lpstr>Thème Office</vt:lpstr>
      <vt:lpstr>Présentation PowerPoint</vt:lpstr>
      <vt:lpstr>Présentation PowerPoint</vt:lpstr>
      <vt:lpstr>Ecran n°4 L’équipe DataLab – la photo de famille ! </vt:lpstr>
      <vt:lpstr>Ecran n°5 L’équipe DataLab – le Data Scientist </vt:lpstr>
      <vt:lpstr>Ecran n°6 L’équipe DataLab – le Data Steward </vt:lpstr>
      <vt:lpstr>Ecran n°7 L’équipe DataLab – le Data Engineer </vt:lpstr>
      <vt:lpstr>Ecran n°8 L’équipe DataLab – le Data Engineer </vt:lpstr>
      <vt:lpstr>Ecran n°9  L’équipe DataLab – le Chief Data Management Officer  </vt:lpstr>
      <vt:lpstr>Ecran n°10 Le déclic</vt:lpstr>
      <vt:lpstr>Ecran n°11 Je prépare les informations sur mon besoin</vt:lpstr>
      <vt:lpstr>Ecran n°12 Faciliter l’instruction de ma demande</vt:lpstr>
      <vt:lpstr>Ecran n°13 Expression de mon besoin</vt:lpstr>
      <vt:lpstr>Ecran n°14 Réception du besoin par le responsable DataLab</vt:lpstr>
      <vt:lpstr>Ecran n°15 Validation de la conformité</vt:lpstr>
      <vt:lpstr>Ecran n°16 Intervention du CDMO</vt:lpstr>
      <vt:lpstr>Ecran n°17 Que valide le CDMO ?</vt:lpstr>
      <vt:lpstr>Ecran n°18 Validation de la conformité de mon besoin</vt:lpstr>
      <vt:lpstr>Ecran n°19 Qualification de mon besoin</vt:lpstr>
      <vt:lpstr>Ecran n°20 Mobilisation des expertises adéquates</vt:lpstr>
      <vt:lpstr>Ecran n°21 Mobilisation des expertises adéquates</vt:lpstr>
      <vt:lpstr>Ecran n°22 Choix des outils à mettre à disposition</vt:lpstr>
      <vt:lpstr>Ecran n°23 Validation de ma demande</vt:lpstr>
      <vt:lpstr>Ecran n°24 Création de l’espace DataLab</vt:lpstr>
      <vt:lpstr>Ecran n°25 Mise à disposition des données</vt:lpstr>
      <vt:lpstr>Ecran n°26 Installation et paramétrage des outils</vt:lpstr>
      <vt:lpstr>Ecran n°27 Espace DataLab disponible</vt:lpstr>
      <vt:lpstr>Ecran n°28 Lancement de l’expérimentation</vt:lpstr>
      <vt:lpstr>Ecran n°29 Lancement de l’expérimentation</vt:lpstr>
      <vt:lpstr>Ecran n°30 Ajout de données</vt:lpstr>
      <vt:lpstr>Ecran n°31 Ajout de données - ATTENTION</vt:lpstr>
      <vt:lpstr>Ecran n°32 Besoin de renfort</vt:lpstr>
      <vt:lpstr>Ecran n°33 Demande d’assistance</vt:lpstr>
      <vt:lpstr>Ecran n°34 Mise en relation avec les Data Scientist</vt:lpstr>
      <vt:lpstr>Ecran n°35 Echange et travail avec le Data Scientist</vt:lpstr>
      <vt:lpstr>Ecran n°36 2 modes de travail</vt:lpstr>
      <vt:lpstr>Ecran n°37 Accompagnement DataScientist</vt:lpstr>
      <vt:lpstr>Ecran n°38 Mise à disposition des traitements </vt:lpstr>
      <vt:lpstr>Ecran n°39 Expérimentation</vt:lpstr>
      <vt:lpstr>Ecran n°40 Un traitement OK</vt:lpstr>
      <vt:lpstr>Ecran n°41 Les résultats</vt:lpstr>
      <vt:lpstr>Ecran n°42 Bilan et industrialisation</vt:lpstr>
      <vt:lpstr>Ecran n°43 La demande d’industrialisation</vt:lpstr>
      <vt:lpstr>Ecran n°44 Passage par la Data Factory</vt:lpstr>
      <vt:lpstr>Ecran n°45 La fin de vie de mon espace DataLab</vt:lpstr>
      <vt:lpstr>Ecran n°46 Quizz – Intro</vt:lpstr>
      <vt:lpstr>Ecran n°47 Quizz – Question 1</vt:lpstr>
      <vt:lpstr>Ecran n°48 Quizz – Question 2</vt:lpstr>
      <vt:lpstr>Ecran n°49 Quizz – Question 3</vt:lpstr>
      <vt:lpstr>Ecran n°50 Quizz – Question 4</vt:lpstr>
      <vt:lpstr>Ecran n°51 Quizz – Question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191</cp:revision>
  <dcterms:created xsi:type="dcterms:W3CDTF">2022-01-03T13:45:22Z</dcterms:created>
  <dcterms:modified xsi:type="dcterms:W3CDTF">2023-12-13T15:43:52Z</dcterms:modified>
</cp:coreProperties>
</file>